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4"/>
  </p:notesMasterIdLst>
  <p:sldIdLst>
    <p:sldId id="270" r:id="rId5"/>
    <p:sldId id="272" r:id="rId6"/>
    <p:sldId id="291" r:id="rId7"/>
    <p:sldId id="277" r:id="rId8"/>
    <p:sldId id="271" r:id="rId9"/>
    <p:sldId id="297" r:id="rId10"/>
    <p:sldId id="278" r:id="rId11"/>
    <p:sldId id="279" r:id="rId12"/>
    <p:sldId id="280" r:id="rId13"/>
    <p:sldId id="285" r:id="rId14"/>
    <p:sldId id="298" r:id="rId15"/>
    <p:sldId id="281" r:id="rId16"/>
    <p:sldId id="299" r:id="rId17"/>
    <p:sldId id="274" r:id="rId18"/>
    <p:sldId id="286" r:id="rId19"/>
    <p:sldId id="300" r:id="rId20"/>
    <p:sldId id="287" r:id="rId21"/>
    <p:sldId id="288" r:id="rId22"/>
    <p:sldId id="289" r:id="rId23"/>
    <p:sldId id="292" r:id="rId24"/>
    <p:sldId id="275" r:id="rId25"/>
    <p:sldId id="301" r:id="rId26"/>
    <p:sldId id="290" r:id="rId27"/>
    <p:sldId id="293" r:id="rId28"/>
    <p:sldId id="294" r:id="rId29"/>
    <p:sldId id="295" r:id="rId30"/>
    <p:sldId id="282" r:id="rId31"/>
    <p:sldId id="284" r:id="rId32"/>
    <p:sldId id="296" r:id="rId33"/>
  </p:sldIdLst>
  <p:sldSz cx="9144000" cy="6858000" type="screen4x3"/>
  <p:notesSz cx="6858000" cy="9144000"/>
  <p:embeddedFontLst>
    <p:embeddedFont>
      <p:font typeface="Bahnschrift Condensed" panose="020B0502040204020203" pitchFamily="34" charset="0"/>
      <p:regular r:id="rId35"/>
      <p:bold r:id="rId36"/>
    </p:embeddedFont>
    <p:embeddedFont>
      <p:font typeface="Century Gothic" panose="020B0502020202020204" pitchFamily="34" charset="0"/>
      <p:regular r:id="rId37"/>
      <p:bold r:id="rId38"/>
      <p:italic r:id="rId39"/>
      <p:boldItalic r:id="rId40"/>
    </p:embeddedFont>
    <p:embeddedFont>
      <p:font typeface="メイリオ" panose="020B0604030504040204" pitchFamily="50" charset="-128"/>
      <p:regular r:id="rId41"/>
      <p:bold r:id="rId42"/>
      <p:italic r:id="rId43"/>
      <p:boldItalic r:id="rId44"/>
    </p:embeddedFont>
    <p:embeddedFont>
      <p:font typeface="游ゴシック" panose="020B0400000000000000" pitchFamily="50" charset="-128"/>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F0341F-8623-4C44-8E9B-33CA7032B4ED}" v="3586" dt="2019-11-29T10:38:30.2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2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2019/11/29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2019/11/29</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2019/11/29</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2019/11/29</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2019/11/29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2019/11/29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2019/11/29</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jpg"/><Relationship Id="rId1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911377256"/>
              </p:ext>
            </p:extLst>
          </p:nvPr>
        </p:nvGraphicFramePr>
        <p:xfrm>
          <a:off x="599845" y="969361"/>
          <a:ext cx="6200140" cy="53340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・部隊編成から「師団兵器」の編成を削除。</a:t>
                      </a:r>
                      <a:endParaRPr kumimoji="1" lang="en-US" altLang="ja-JP" sz="800" dirty="0"/>
                    </a:p>
                    <a:p>
                      <a:r>
                        <a:rPr kumimoji="1" lang="ja-JP" altLang="en-US" sz="800" dirty="0"/>
                        <a:t>・部隊編成画面からキャラ設定画面へ遷移できるようにした。</a:t>
                      </a:r>
                      <a:endParaRPr kumimoji="1" lang="en-US" altLang="ja-JP" sz="800" dirty="0"/>
                    </a:p>
                  </a:txBody>
                  <a:tcPr/>
                </a:tc>
                <a:tc>
                  <a:txBody>
                    <a:bodyPr/>
                    <a:lstStyle/>
                    <a:p>
                      <a:r>
                        <a:rPr kumimoji="1" lang="en-US" altLang="ja-JP" sz="800" dirty="0"/>
                        <a:t>※</a:t>
                      </a:r>
                      <a:r>
                        <a:rPr kumimoji="1" lang="ja-JP" altLang="en-US" sz="800" dirty="0"/>
                        <a:t>師団はバトル前準備に移行。</a:t>
                      </a:r>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2019.11.29</a:t>
                      </a:r>
                    </a:p>
                    <a:p>
                      <a:r>
                        <a:rPr kumimoji="1" lang="en-US" altLang="ja-JP" sz="800" dirty="0"/>
                        <a:t>2</a:t>
                      </a:r>
                      <a:endParaRPr kumimoji="1" lang="ja-JP" altLang="en-US" sz="800" dirty="0"/>
                    </a:p>
                  </a:txBody>
                  <a:tcPr/>
                </a:tc>
                <a:tc>
                  <a:txBody>
                    <a:bodyPr/>
                    <a:lstStyle/>
                    <a:p>
                      <a:r>
                        <a:rPr kumimoji="1" lang="ja-JP" altLang="en-US" sz="800"/>
                        <a:t>・武器付け替えについての記述追記。（</a:t>
                      </a:r>
                      <a:r>
                        <a:rPr kumimoji="1" lang="en-US" altLang="ja-JP" sz="800" dirty="0"/>
                        <a:t>P.22</a:t>
                      </a:r>
                      <a:r>
                        <a:rPr kumimoji="1" lang="ja-JP" altLang="en-US" sz="800" dirty="0"/>
                        <a:t>、</a:t>
                      </a:r>
                      <a:r>
                        <a:rPr kumimoji="1" lang="en-US" altLang="ja-JP" sz="800" dirty="0"/>
                        <a:t>P.24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5CA91FB-48E3-4D1C-AF6D-309111EB4525}"/>
              </a:ext>
            </a:extLst>
          </p:cNvPr>
          <p:cNvPicPr>
            <a:picLocks noChangeAspect="1"/>
          </p:cNvPicPr>
          <p:nvPr/>
        </p:nvPicPr>
        <p:blipFill>
          <a:blip r:embed="rId2"/>
          <a:stretch>
            <a:fillRect/>
          </a:stretch>
        </p:blipFill>
        <p:spPr>
          <a:xfrm>
            <a:off x="713321" y="908595"/>
            <a:ext cx="2036856" cy="3562107"/>
          </a:xfrm>
          <a:prstGeom prst="rect">
            <a:avLst/>
          </a:prstGeom>
        </p:spPr>
      </p:pic>
      <p:pic>
        <p:nvPicPr>
          <p:cNvPr id="2" name="図 1">
            <a:extLst>
              <a:ext uri="{FF2B5EF4-FFF2-40B4-BE49-F238E27FC236}">
                <a16:creationId xmlns:a16="http://schemas.microsoft.com/office/drawing/2014/main" id="{C56C48EE-DACC-45AF-B61A-1D7D4E14C98F}"/>
              </a:ext>
            </a:extLst>
          </p:cNvPr>
          <p:cNvPicPr>
            <a:picLocks noChangeAspect="1"/>
          </p:cNvPicPr>
          <p:nvPr/>
        </p:nvPicPr>
        <p:blipFill>
          <a:blip r:embed="rId3"/>
          <a:stretch>
            <a:fillRect/>
          </a:stretch>
        </p:blipFill>
        <p:spPr>
          <a:xfrm>
            <a:off x="2965709" y="908594"/>
            <a:ext cx="2005755" cy="3562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○部隊編成画面（</a:t>
            </a:r>
            <a:r>
              <a:rPr kumimoji="1" lang="en-US" altLang="ja-JP" sz="1200" b="1" dirty="0"/>
              <a:t>4/4</a:t>
            </a:r>
            <a:r>
              <a:rPr kumimoji="1" lang="ja-JP" altLang="en-US" sz="1200" b="1" dirty="0"/>
              <a:t>）</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endParaRPr kumimoji="1" lang="ja-JP" altLang="en-US" sz="1000" b="1"/>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2712439"/>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861774"/>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セットしなくても問題ないようにします。</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2957270"/>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Tree>
    <p:extLst>
      <p:ext uri="{BB962C8B-B14F-4D97-AF65-F5344CB8AC3E}">
        <p14:creationId xmlns:p14="http://schemas.microsoft.com/office/powerpoint/2010/main" val="2135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○部隊編成エラー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8B1CF2-611E-4305-AC16-E3CF3FC1B7C3}"/>
              </a:ext>
            </a:extLst>
          </p:cNvPr>
          <p:cNvPicPr>
            <a:picLocks noChangeAspect="1"/>
          </p:cNvPicPr>
          <p:nvPr/>
        </p:nvPicPr>
        <p:blipFill>
          <a:blip r:embed="rId2"/>
          <a:stretch>
            <a:fillRect/>
          </a:stretch>
        </p:blipFill>
        <p:spPr>
          <a:xfrm>
            <a:off x="750455" y="908767"/>
            <a:ext cx="2000668"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○部隊キャラ選択画面（まとめ）</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446270" y="1055117"/>
            <a:ext cx="1513436" cy="60542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758541" cy="200055"/>
          </a:xfrm>
          <a:prstGeom prst="rect">
            <a:avLst/>
          </a:prstGeom>
          <a:noFill/>
        </p:spPr>
        <p:txBody>
          <a:bodyPr wrap="none" rtlCol="0">
            <a:spAutoFit/>
          </a:bodyPr>
          <a:lstStyle/>
          <a:p>
            <a:r>
              <a:rPr kumimoji="1" lang="en-US" altLang="ja-JP" sz="700"/>
              <a:t>01.</a:t>
            </a:r>
            <a:r>
              <a:rPr kumimoji="1" lang="ja-JP" altLang="en-US" sz="700"/>
              <a:t>選択中番号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46650"/>
            <a:ext cx="1005403" cy="246221"/>
          </a:xfrm>
          <a:prstGeom prst="rect">
            <a:avLst/>
          </a:prstGeom>
          <a:noFill/>
        </p:spPr>
        <p:txBody>
          <a:bodyPr wrap="none" rtlCol="0">
            <a:spAutoFit/>
          </a:bodyPr>
          <a:lstStyle/>
          <a:p>
            <a:r>
              <a:rPr kumimoji="1" lang="en-US" altLang="ja-JP" sz="1000" b="1"/>
              <a:t>01.</a:t>
            </a:r>
            <a:r>
              <a:rPr kumimoji="1" lang="ja-JP" altLang="en-US" sz="1000" b="1"/>
              <a:t>選択中番号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491481"/>
            <a:ext cx="4164923" cy="861774"/>
          </a:xfrm>
          <a:prstGeom prst="rect">
            <a:avLst/>
          </a:prstGeom>
          <a:noFill/>
        </p:spPr>
        <p:txBody>
          <a:bodyPr wrap="none" rtlCol="0">
            <a:spAutoFit/>
          </a:bodyPr>
          <a:lstStyle/>
          <a:p>
            <a:r>
              <a:rPr kumimoji="1" lang="ja-JP" altLang="en-US" sz="1000"/>
              <a:t>部隊に設定されているキャラに番号が付きます。</a:t>
            </a:r>
            <a:endParaRPr kumimoji="1" lang="en-US" altLang="ja-JP" sz="1000"/>
          </a:p>
          <a:p>
            <a:r>
              <a:rPr kumimoji="1" lang="ja-JP" altLang="en-US" sz="1000"/>
              <a:t>タップすると、キャラに番号がつき、そのキャラを部隊に</a:t>
            </a:r>
            <a:endParaRPr kumimoji="1" lang="en-US" altLang="ja-JP" sz="1000"/>
          </a:p>
          <a:p>
            <a:r>
              <a:rPr kumimoji="1" lang="ja-JP" altLang="en-US" sz="1000"/>
              <a:t>編成します。</a:t>
            </a:r>
            <a:endParaRPr kumimoji="1" lang="en-US" altLang="ja-JP" sz="1000"/>
          </a:p>
          <a:p>
            <a:r>
              <a:rPr kumimoji="1" lang="ja-JP" altLang="en-US" sz="1000"/>
              <a:t>操作としては</a:t>
            </a:r>
            <a:r>
              <a:rPr kumimoji="1" lang="en-US" altLang="ja-JP" sz="1000"/>
              <a:t>TR</a:t>
            </a:r>
            <a:r>
              <a:rPr kumimoji="1" lang="ja-JP" altLang="en-US" sz="1000"/>
              <a:t>セット画面と同様に、番号付きのキャラをタップし、</a:t>
            </a:r>
            <a:endParaRPr kumimoji="1" lang="en-US" altLang="ja-JP" sz="1000"/>
          </a:p>
          <a:p>
            <a:r>
              <a:rPr kumimoji="1" lang="ja-JP" altLang="en-US" sz="1000"/>
              <a:t>番号を消しても番号は前詰めしない。</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352707"/>
            <a:ext cx="1199627" cy="246221"/>
          </a:xfrm>
          <a:prstGeom prst="rect">
            <a:avLst/>
          </a:prstGeom>
          <a:noFill/>
        </p:spPr>
        <p:txBody>
          <a:bodyPr wrap="square" rtlCol="0">
            <a:noAutofit/>
          </a:bodyPr>
          <a:lstStyle/>
          <a:p>
            <a:r>
              <a:rPr kumimoji="1" lang="en-US" altLang="ja-JP" sz="1000" b="1"/>
              <a:t>03.</a:t>
            </a:r>
            <a:r>
              <a:rPr kumimoji="1" lang="ja-JP" altLang="en-US" sz="1000" b="1"/>
              <a:t> </a:t>
            </a:r>
            <a:r>
              <a:rPr kumimoji="1" lang="en-US" altLang="ja-JP" sz="1000" b="1"/>
              <a:t>OK</a:t>
            </a:r>
            <a:r>
              <a:rPr kumimoji="1" lang="ja-JP" altLang="en-US" sz="1000" b="1"/>
              <a:t>ボタン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598928"/>
            <a:ext cx="3474028" cy="553998"/>
          </a:xfrm>
          <a:prstGeom prst="rect">
            <a:avLst/>
          </a:prstGeom>
          <a:noFill/>
        </p:spPr>
        <p:txBody>
          <a:bodyPr wrap="none" rtlCol="0">
            <a:spAutoFit/>
          </a:bodyPr>
          <a:lstStyle/>
          <a:p>
            <a:r>
              <a:rPr kumimoji="1" lang="ja-JP" altLang="en-US" sz="1000"/>
              <a:t>設定を決定し、前の画面に戻る。</a:t>
            </a:r>
            <a:endParaRPr kumimoji="1" lang="en-US" altLang="ja-JP" sz="1000"/>
          </a:p>
          <a:p>
            <a:r>
              <a:rPr kumimoji="1" lang="en-US" altLang="ja-JP" sz="1000"/>
              <a:t>01</a:t>
            </a:r>
            <a:r>
              <a:rPr kumimoji="1" lang="ja-JP" altLang="en-US" sz="1000"/>
              <a:t>で</a:t>
            </a:r>
            <a:r>
              <a:rPr kumimoji="1" lang="en-US" altLang="ja-JP" sz="1000"/>
              <a:t>1</a:t>
            </a:r>
            <a:r>
              <a:rPr kumimoji="1" lang="ja-JP" altLang="en-US" sz="1000"/>
              <a:t>がない場合（＝リーダーが設定されていない）は、</a:t>
            </a:r>
            <a:endParaRPr kumimoji="1" lang="en-US" altLang="ja-JP" sz="1000"/>
          </a:p>
          <a:p>
            <a:r>
              <a:rPr kumimoji="1" lang="ja-JP" altLang="en-US" sz="1000"/>
              <a:t>暗転してタップできないようにする。</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77" idx="1"/>
          </p:cNvCxnSpPr>
          <p:nvPr/>
        </p:nvCxnSpPr>
        <p:spPr>
          <a:xfrm>
            <a:off x="1996580" y="4273293"/>
            <a:ext cx="963126" cy="838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1C9321DE-4B8C-4AAB-9266-0D511B6AA1E8}"/>
              </a:ext>
            </a:extLst>
          </p:cNvPr>
          <p:cNvSpPr txBox="1"/>
          <p:nvPr/>
        </p:nvSpPr>
        <p:spPr>
          <a:xfrm>
            <a:off x="2959706" y="4257070"/>
            <a:ext cx="710451" cy="200055"/>
          </a:xfrm>
          <a:prstGeom prst="rect">
            <a:avLst/>
          </a:prstGeom>
          <a:noFill/>
        </p:spPr>
        <p:txBody>
          <a:bodyPr wrap="none" rtlCol="0">
            <a:spAutoFit/>
          </a:bodyPr>
          <a:lstStyle/>
          <a:p>
            <a:r>
              <a:rPr kumimoji="1" lang="en-US" altLang="ja-JP" sz="700"/>
              <a:t>03.OK</a:t>
            </a:r>
            <a:r>
              <a:rPr kumimoji="1" lang="ja-JP" altLang="en-US" sz="700"/>
              <a:t>ボタン</a:t>
            </a:r>
            <a:endParaRPr kumimoji="1" lang="en-US" altLang="ja-JP" sz="700"/>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490114"/>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734945"/>
            <a:ext cx="4801314"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まとめて</a:t>
            </a:r>
            <a:r>
              <a:rPr kumimoji="1" lang="ja-JP" altLang="en-US" sz="1000"/>
              <a:t>のパターンとなる。</a:t>
            </a:r>
            <a:endParaRPr kumimoji="1" lang="en-US" altLang="ja-JP" sz="1000"/>
          </a:p>
        </p:txBody>
      </p:sp>
      <p:graphicFrame>
        <p:nvGraphicFramePr>
          <p:cNvPr id="82" name="表 61">
            <a:extLst>
              <a:ext uri="{FF2B5EF4-FFF2-40B4-BE49-F238E27FC236}">
                <a16:creationId xmlns:a16="http://schemas.microsoft.com/office/drawing/2014/main" id="{54B5C273-5F2F-47A3-ACCB-1ACCFDA224D6}"/>
              </a:ext>
            </a:extLst>
          </p:cNvPr>
          <p:cNvGraphicFramePr>
            <a:graphicFrameLocks noGrp="1"/>
          </p:cNvGraphicFramePr>
          <p:nvPr>
            <p:extLst>
              <p:ext uri="{D42A27DB-BD31-4B8C-83A1-F6EECF244321}">
                <p14:modId xmlns:p14="http://schemas.microsoft.com/office/powerpoint/2010/main" val="1385233262"/>
              </p:ext>
            </p:extLst>
          </p:nvPr>
        </p:nvGraphicFramePr>
        <p:xfrm>
          <a:off x="4122020" y="4622950"/>
          <a:ext cx="3991610" cy="17678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部隊メンバーを設定して前の画面にもどる。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4255009"/>
            <a:ext cx="569387" cy="246221"/>
          </a:xfrm>
          <a:prstGeom prst="rect">
            <a:avLst/>
          </a:prstGeom>
          <a:noFill/>
        </p:spPr>
        <p:txBody>
          <a:bodyPr wrap="none" rtlCol="0">
            <a:spAutoFit/>
          </a:bodyPr>
          <a:lstStyle/>
          <a:p>
            <a:r>
              <a:rPr kumimoji="1" lang="ja-JP" altLang="en-US" sz="1000" b="1"/>
              <a:t>・操作</a:t>
            </a:r>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2432807" y="1818577"/>
            <a:ext cx="526899"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1027845" cy="200055"/>
          </a:xfrm>
          <a:prstGeom prst="rect">
            <a:avLst/>
          </a:prstGeom>
          <a:noFill/>
        </p:spPr>
        <p:txBody>
          <a:bodyPr wrap="none" rtlCol="0">
            <a:spAutoFit/>
          </a:bodyPr>
          <a:lstStyle/>
          <a:p>
            <a:r>
              <a:rPr kumimoji="1" lang="en-US" altLang="ja-JP" sz="700"/>
              <a:t>02.</a:t>
            </a:r>
            <a:r>
              <a:rPr kumimoji="1" lang="ja-JP" altLang="en-US" sz="700"/>
              <a:t>支援兵器セット済</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473268"/>
            <a:ext cx="1425390" cy="246221"/>
          </a:xfrm>
          <a:prstGeom prst="rect">
            <a:avLst/>
          </a:prstGeom>
          <a:noFill/>
        </p:spPr>
        <p:txBody>
          <a:bodyPr wrap="none" rtlCol="0">
            <a:spAutoFit/>
          </a:bodyPr>
          <a:lstStyle/>
          <a:p>
            <a:r>
              <a:rPr kumimoji="1" lang="en-US" altLang="ja-JP" sz="1000" b="1"/>
              <a:t>02.</a:t>
            </a:r>
            <a:r>
              <a:rPr kumimoji="1" lang="ja-JP" altLang="en-US" sz="1000" b="1"/>
              <a:t> 支援兵器セット済</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717654"/>
            <a:ext cx="3775393" cy="553998"/>
          </a:xfrm>
          <a:prstGeom prst="rect">
            <a:avLst/>
          </a:prstGeom>
          <a:noFill/>
        </p:spPr>
        <p:txBody>
          <a:bodyPr wrap="none" rtlCol="0">
            <a:spAutoFit/>
          </a:bodyPr>
          <a:lstStyle/>
          <a:p>
            <a:r>
              <a:rPr kumimoji="1" lang="ja-JP" altLang="en-US" sz="1000"/>
              <a:t>支援兵器にセットされているキャラについては（支）のような</a:t>
            </a:r>
            <a:endParaRPr kumimoji="1" lang="en-US" altLang="ja-JP" sz="1000"/>
          </a:p>
          <a:p>
            <a:r>
              <a:rPr kumimoji="1" lang="ja-JP" altLang="en-US" sz="1000"/>
              <a:t>アイコンを表示し、キャラ自体は暗転させます。</a:t>
            </a:r>
            <a:endParaRPr kumimoji="1" lang="en-US" altLang="ja-JP" sz="1000"/>
          </a:p>
          <a:p>
            <a:r>
              <a:rPr kumimoji="1" lang="ja-JP" altLang="en-US" sz="1000"/>
              <a:t>（未設定、師団兵器選択中は表示されない）</a:t>
            </a:r>
            <a:endParaRPr kumimoji="1" lang="en-US" altLang="ja-JP" sz="1000"/>
          </a:p>
        </p:txBody>
      </p:sp>
      <p:sp>
        <p:nvSpPr>
          <p:cNvPr id="3" name="四角形: 角を丸くする 2">
            <a:extLst>
              <a:ext uri="{FF2B5EF4-FFF2-40B4-BE49-F238E27FC236}">
                <a16:creationId xmlns:a16="http://schemas.microsoft.com/office/drawing/2014/main" id="{558C087F-5029-4F7D-8E25-96401B567B97}"/>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○部隊キャラ選択画面（単体）</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追加）</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Tree>
    <p:extLst>
      <p:ext uri="{BB962C8B-B14F-4D97-AF65-F5344CB8AC3E}">
        <p14:creationId xmlns:p14="http://schemas.microsoft.com/office/powerpoint/2010/main" val="3319017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894015" cy="276999"/>
          </a:xfrm>
          <a:prstGeom prst="rect">
            <a:avLst/>
          </a:prstGeom>
          <a:noFill/>
        </p:spPr>
        <p:txBody>
          <a:bodyPr wrap="none" rtlCol="0">
            <a:spAutoFit/>
          </a:bodyPr>
          <a:lstStyle/>
          <a:p>
            <a:r>
              <a:rPr kumimoji="1" lang="ja-JP" altLang="en-US" sz="1200" b="1"/>
              <a:t>○部隊キャラ設定画面ーＴＲ（</a:t>
            </a:r>
            <a:r>
              <a:rPr kumimoji="1" lang="en-US" altLang="ja-JP" sz="1200" b="1"/>
              <a:t>1/6</a:t>
            </a:r>
            <a:r>
              <a:rPr kumimoji="1" lang="ja-JP" altLang="en-US" sz="1200" b="1"/>
              <a:t>）</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03973" cy="276999"/>
          </a:xfrm>
          <a:prstGeom prst="rect">
            <a:avLst/>
          </a:prstGeom>
          <a:noFill/>
        </p:spPr>
        <p:txBody>
          <a:bodyPr wrap="none" rtlCol="0">
            <a:spAutoFit/>
          </a:bodyPr>
          <a:lstStyle/>
          <a:p>
            <a:r>
              <a:rPr kumimoji="1" lang="ja-JP" altLang="en-US" sz="1200" b="1"/>
              <a:t>○部隊キャラ設定画面ーＴＲ（</a:t>
            </a:r>
            <a:r>
              <a:rPr kumimoji="1" lang="en-US" altLang="ja-JP" sz="1200" b="1"/>
              <a:t>2/6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779928" cy="276999"/>
          </a:xfrm>
          <a:prstGeom prst="rect">
            <a:avLst/>
          </a:prstGeom>
          <a:noFill/>
        </p:spPr>
        <p:txBody>
          <a:bodyPr wrap="none" rtlCol="0">
            <a:spAutoFit/>
          </a:bodyPr>
          <a:lstStyle/>
          <a:p>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03973" cy="276999"/>
          </a:xfrm>
          <a:prstGeom prst="rect">
            <a:avLst/>
          </a:prstGeom>
          <a:noFill/>
        </p:spPr>
        <p:txBody>
          <a:bodyPr wrap="none" rtlCol="0">
            <a:spAutoFit/>
          </a:bodyPr>
          <a:lstStyle/>
          <a:p>
            <a:r>
              <a:rPr kumimoji="1" lang="ja-JP" altLang="en-US" sz="1200" b="1"/>
              <a:t>○部隊キャラ設定画面ー武器（</a:t>
            </a:r>
            <a:r>
              <a:rPr kumimoji="1" lang="en-US" altLang="ja-JP" sz="1200" b="1"/>
              <a:t>4/6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57197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03973" cy="276999"/>
          </a:xfrm>
          <a:prstGeom prst="rect">
            <a:avLst/>
          </a:prstGeom>
          <a:noFill/>
        </p:spPr>
        <p:txBody>
          <a:bodyPr wrap="none" rtlCol="0">
            <a:spAutoFit/>
          </a:bodyPr>
          <a:lstStyle/>
          <a:p>
            <a:r>
              <a:rPr kumimoji="1" lang="ja-JP" altLang="en-US" sz="1200" b="1"/>
              <a:t>○部隊キャラ設定画面ー武器（</a:t>
            </a:r>
            <a:r>
              <a:rPr kumimoji="1" lang="en-US" altLang="ja-JP" sz="1200" b="1"/>
              <a:t>5/6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111749" cy="276999"/>
          </a:xfrm>
          <a:prstGeom prst="rect">
            <a:avLst/>
          </a:prstGeom>
          <a:noFill/>
        </p:spPr>
        <p:txBody>
          <a:bodyPr wrap="none" rtlCol="0">
            <a:spAutoFit/>
          </a:bodyPr>
          <a:lstStyle/>
          <a:p>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dirty="0"/>
              <a:t>●部隊人数</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○ＴＲセット画面（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dirty="0">
                <a:solidFill>
                  <a:schemeClr val="tx1"/>
                </a:solidFill>
              </a:rPr>
              <a:t>お気に入りとは</a:t>
            </a:r>
            <a:endParaRPr kumimoji="1" lang="en-US" altLang="ja-JP" sz="1000" b="1" u="sng"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お気に入りはいわゆるロックのことで、</a:t>
            </a:r>
            <a:endParaRPr kumimoji="1" lang="en-US" altLang="ja-JP" sz="1000" dirty="0">
              <a:solidFill>
                <a:schemeClr val="tx1"/>
              </a:solidFill>
            </a:endParaRPr>
          </a:p>
          <a:p>
            <a:r>
              <a:rPr kumimoji="1" lang="ja-JP" altLang="en-US" sz="1000" dirty="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○ＴＲセット画面（</a:t>
            </a:r>
            <a:r>
              <a:rPr kumimoji="1" lang="en-US" altLang="ja-JP" sz="1200" b="1"/>
              <a:t>2/2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dirty="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dirty="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装備するカードを決定して</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キャラ詳細画面にもどる</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今回の変更分を反映せずに</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dirty="0"/>
              <a:t>・操作</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tx1"/>
                </a:solidFill>
              </a:rPr>
              <a:t>他キャラ装備中のカード</a:t>
            </a:r>
            <a:endParaRPr kumimoji="1" lang="en-US" altLang="ja-JP" sz="1000" b="1"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他キャラ装備中のカードタップ時は特にエラーを出さず、ＯＫを押した際に確認として</a:t>
            </a:r>
            <a:endParaRPr kumimoji="1" lang="en-US" altLang="ja-JP" sz="1000" dirty="0">
              <a:solidFill>
                <a:schemeClr val="tx1"/>
              </a:solidFill>
            </a:endParaRPr>
          </a:p>
          <a:p>
            <a:r>
              <a:rPr kumimoji="1" lang="ja-JP" altLang="en-US" sz="1000" dirty="0">
                <a:solidFill>
                  <a:schemeClr val="tx1"/>
                </a:solidFill>
              </a:rPr>
              <a:t>付け替え確認を行う。</a:t>
            </a:r>
            <a:endParaRPr kumimoji="1" lang="en-US" altLang="ja-JP" sz="1000" dirty="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dirty="0"/>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dirty="0"/>
              <a:t>選択した</a:t>
            </a:r>
            <a:r>
              <a:rPr kumimoji="1" lang="en-US" altLang="ja-JP" sz="1000" dirty="0"/>
              <a:t>[</a:t>
            </a:r>
            <a:r>
              <a:rPr kumimoji="1" lang="ja-JP" altLang="en-US" sz="1000" dirty="0"/>
              <a:t>カード</a:t>
            </a:r>
            <a:r>
              <a:rPr kumimoji="1" lang="en-US" altLang="ja-JP" sz="1000" dirty="0"/>
              <a:t>]</a:t>
            </a:r>
            <a:r>
              <a:rPr kumimoji="1" lang="ja-JP" altLang="en-US" sz="1000" dirty="0"/>
              <a:t>は</a:t>
            </a:r>
            <a:endParaRPr kumimoji="1" lang="en-US" altLang="ja-JP" sz="1000" dirty="0"/>
          </a:p>
          <a:p>
            <a:r>
              <a:rPr kumimoji="1" lang="en-US" altLang="ja-JP" sz="1000" dirty="0"/>
              <a:t>[</a:t>
            </a:r>
            <a:r>
              <a:rPr kumimoji="1" lang="ja-JP" altLang="en-US" sz="1000" dirty="0"/>
              <a:t>キャラ名</a:t>
            </a:r>
            <a:r>
              <a:rPr kumimoji="1" lang="en-US" altLang="ja-JP" sz="1000" dirty="0"/>
              <a:t>]</a:t>
            </a:r>
            <a:r>
              <a:rPr kumimoji="1" lang="ja-JP" altLang="en-US" sz="1000" dirty="0"/>
              <a:t>が装備中のものです。</a:t>
            </a:r>
            <a:endParaRPr kumimoji="1" lang="en-US" altLang="ja-JP" sz="1000" dirty="0"/>
          </a:p>
          <a:p>
            <a:endParaRPr kumimoji="1" lang="en-US" altLang="ja-JP" sz="1000" dirty="0"/>
          </a:p>
          <a:p>
            <a:r>
              <a:rPr kumimoji="1" lang="ja-JP" altLang="en-US" sz="1000" dirty="0"/>
              <a:t>外して装備しなおしますか？</a:t>
            </a:r>
            <a:endParaRPr kumimoji="1" lang="en-US" altLang="ja-JP" sz="1000" dirty="0"/>
          </a:p>
          <a:p>
            <a:endParaRPr kumimoji="1" lang="en-US" altLang="ja-JP" sz="1000" dirty="0"/>
          </a:p>
          <a:p>
            <a:r>
              <a:rPr kumimoji="1" lang="ja-JP" altLang="en-US" sz="1000" dirty="0"/>
              <a:t>といった内容。</a:t>
            </a:r>
            <a:endParaRPr kumimoji="1" lang="en-US" altLang="ja-JP" sz="1000" dirty="0"/>
          </a:p>
          <a:p>
            <a:endParaRPr kumimoji="1" lang="en-US" altLang="ja-JP" sz="1000" dirty="0"/>
          </a:p>
          <a:p>
            <a:r>
              <a:rPr kumimoji="1" lang="en-US" altLang="ja-JP" sz="1000" dirty="0"/>
              <a:t>[</a:t>
            </a:r>
            <a:r>
              <a:rPr kumimoji="1" lang="ja-JP" altLang="en-US" sz="1000" dirty="0"/>
              <a:t>カード</a:t>
            </a:r>
            <a:r>
              <a:rPr kumimoji="1" lang="en-US" altLang="ja-JP" sz="1000" dirty="0"/>
              <a:t>]</a:t>
            </a:r>
            <a:r>
              <a:rPr kumimoji="1" lang="ja-JP" altLang="en-US" sz="1000" dirty="0"/>
              <a:t>のところの表示は状況によって</a:t>
            </a:r>
            <a:endParaRPr kumimoji="1" lang="en-US" altLang="ja-JP" sz="1000" dirty="0"/>
          </a:p>
          <a:p>
            <a:r>
              <a:rPr kumimoji="1" lang="ja-JP" altLang="en-US" sz="1000" b="1" dirty="0">
                <a:solidFill>
                  <a:srgbClr val="00B0F0"/>
                </a:solidFill>
              </a:rPr>
              <a:t>「</a:t>
            </a:r>
            <a:r>
              <a:rPr kumimoji="1" lang="en-US" altLang="ja-JP" sz="1000" b="1" dirty="0">
                <a:solidFill>
                  <a:srgbClr val="00B0F0"/>
                </a:solidFill>
              </a:rPr>
              <a:t>TR</a:t>
            </a:r>
            <a:r>
              <a:rPr kumimoji="1" lang="ja-JP" altLang="en-US" sz="1000" b="1" dirty="0">
                <a:solidFill>
                  <a:srgbClr val="00B0F0"/>
                </a:solidFill>
              </a:rPr>
              <a:t>カード」</a:t>
            </a:r>
            <a:r>
              <a:rPr kumimoji="1" lang="ja-JP" altLang="en-US" sz="1000" dirty="0"/>
              <a:t>もしくは</a:t>
            </a:r>
            <a:r>
              <a:rPr kumimoji="1" lang="ja-JP" altLang="en-US" sz="1000" b="1" dirty="0">
                <a:solidFill>
                  <a:srgbClr val="00B0F0"/>
                </a:solidFill>
              </a:rPr>
              <a:t>「武器」</a:t>
            </a:r>
            <a:r>
              <a:rPr kumimoji="1" lang="ja-JP" altLang="en-US" sz="1000" dirty="0"/>
              <a:t>と</a:t>
            </a:r>
            <a:endParaRPr kumimoji="1" lang="en-US" altLang="ja-JP" sz="1000" dirty="0"/>
          </a:p>
          <a:p>
            <a:r>
              <a:rPr kumimoji="1" lang="ja-JP" altLang="en-US" sz="1000" dirty="0"/>
              <a:t>表示を切り替えます。</a:t>
            </a:r>
            <a:endParaRPr kumimoji="1" lang="en-US" altLang="ja-JP" sz="1000" dirty="0"/>
          </a:p>
          <a:p>
            <a:endParaRPr kumimoji="1" lang="en-US" altLang="ja-JP" sz="1000" dirty="0"/>
          </a:p>
          <a:p>
            <a:r>
              <a:rPr kumimoji="1" lang="en-US" altLang="ja-JP" sz="1000" dirty="0"/>
              <a:t>[</a:t>
            </a:r>
            <a:r>
              <a:rPr kumimoji="1" lang="ja-JP" altLang="en-US" sz="1000" dirty="0"/>
              <a:t>キャラ名</a:t>
            </a:r>
            <a:r>
              <a:rPr kumimoji="1" lang="en-US" altLang="ja-JP" sz="1000" dirty="0"/>
              <a:t>]</a:t>
            </a:r>
            <a:r>
              <a:rPr kumimoji="1" lang="ja-JP" altLang="en-US" sz="1000" dirty="0"/>
              <a:t>は装備している</a:t>
            </a:r>
            <a:r>
              <a:rPr kumimoji="1" lang="ja-JP" altLang="en-US" sz="1000" b="1" dirty="0">
                <a:solidFill>
                  <a:srgbClr val="00B0F0"/>
                </a:solidFill>
              </a:rPr>
              <a:t>キャラ名</a:t>
            </a:r>
            <a:r>
              <a:rPr kumimoji="1" lang="ja-JP" altLang="en-US" sz="1000" dirty="0"/>
              <a:t>を表示します。</a:t>
            </a:r>
            <a:endParaRPr kumimoji="1" lang="en-US" altLang="ja-JP" sz="1000" dirty="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dirty="0"/>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dirty="0"/>
              <a:t>ＴＲカードの場合は付け替える枚数を表記する。</a:t>
            </a:r>
            <a:endParaRPr kumimoji="1" lang="en-US" altLang="ja-JP" sz="1000" dirty="0"/>
          </a:p>
          <a:p>
            <a:r>
              <a:rPr kumimoji="1" lang="ja-JP" altLang="en-US" sz="1000" dirty="0"/>
              <a:t>枚数が少ない場合はセンタリングで表示する。</a:t>
            </a:r>
            <a:endParaRPr kumimoji="1" lang="en-US" altLang="ja-JP" sz="1000" dirty="0"/>
          </a:p>
          <a:p>
            <a:endParaRPr kumimoji="1" lang="en-US" altLang="ja-JP" sz="1000" dirty="0"/>
          </a:p>
          <a:p>
            <a:r>
              <a:rPr kumimoji="1" lang="ja-JP" altLang="en-US" sz="1000" dirty="0"/>
              <a:t>武器の場合は１枚だけなので、下記のようになる。</a:t>
            </a:r>
            <a:endParaRPr kumimoji="1" lang="en-US" altLang="ja-JP" sz="1000" dirty="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ブルー が含まれている画像&#10;&#10;自動的に生成された説明">
            <a:extLst>
              <a:ext uri="{FF2B5EF4-FFF2-40B4-BE49-F238E27FC236}">
                <a16:creationId xmlns:a16="http://schemas.microsoft.com/office/drawing/2014/main" id="{1865882C-7F0E-4E62-9DC9-A1A696E5E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4"/>
            <a:ext cx="2004785"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○装備変更画面（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49788"/>
            <a:ext cx="1774845" cy="246221"/>
          </a:xfrm>
          <a:prstGeom prst="rect">
            <a:avLst/>
          </a:prstGeom>
          <a:noFill/>
        </p:spPr>
        <p:txBody>
          <a:bodyPr wrap="none" rtlCol="0">
            <a:spAutoFit/>
          </a:bodyPr>
          <a:lstStyle/>
          <a:p>
            <a:r>
              <a:rPr kumimoji="1" lang="en-US" altLang="ja-JP" sz="1000" b="1"/>
              <a:t>02.</a:t>
            </a:r>
            <a:r>
              <a:rPr kumimoji="1" lang="ja-JP" altLang="en-US" sz="1000" b="1"/>
              <a:t>現キャラ装備中アイコン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94619"/>
            <a:ext cx="3775393" cy="246221"/>
          </a:xfrm>
          <a:prstGeom prst="rect">
            <a:avLst/>
          </a:prstGeom>
          <a:noFill/>
        </p:spPr>
        <p:txBody>
          <a:bodyPr wrap="none" rtlCol="0">
            <a:spAutoFit/>
          </a:bodyPr>
          <a:lstStyle/>
          <a:p>
            <a:r>
              <a:rPr kumimoji="1" lang="ja-JP" altLang="en-US" sz="1000"/>
              <a:t>現在設定しているキャラが装備しているのがわかるアイコン。</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911533"/>
            <a:ext cx="2864887" cy="246221"/>
          </a:xfrm>
          <a:prstGeom prst="rect">
            <a:avLst/>
          </a:prstGeom>
          <a:noFill/>
        </p:spPr>
        <p:txBody>
          <a:bodyPr wrap="none" rtlCol="0">
            <a:spAutoFit/>
          </a:bodyPr>
          <a:lstStyle/>
          <a:p>
            <a:r>
              <a:rPr kumimoji="1" lang="en-US" altLang="ja-JP" sz="1000" b="1"/>
              <a:t>03.</a:t>
            </a:r>
            <a:r>
              <a:rPr kumimoji="1" lang="ja-JP" altLang="en-US" sz="1000" b="1"/>
              <a:t>他キャラ装備中アイコン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156364"/>
            <a:ext cx="4460647" cy="246221"/>
          </a:xfrm>
          <a:prstGeom prst="rect">
            <a:avLst/>
          </a:prstGeom>
          <a:noFill/>
        </p:spPr>
        <p:txBody>
          <a:bodyPr wrap="square" rtlCol="0">
            <a:spAutoFit/>
          </a:bodyPr>
          <a:lstStyle/>
          <a:p>
            <a:r>
              <a:rPr kumimoji="1" lang="en-US" altLang="ja-JP" sz="1000"/>
              <a:t>TR</a:t>
            </a:r>
            <a:r>
              <a:rPr kumimoji="1" lang="ja-JP" altLang="en-US" sz="1000"/>
              <a:t>セット画面の装備中アイコンと同様。</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480543"/>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25374"/>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207379"/>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452210"/>
            <a:ext cx="4288353" cy="246221"/>
          </a:xfrm>
          <a:prstGeom prst="rect">
            <a:avLst/>
          </a:prstGeom>
          <a:noFill/>
        </p:spPr>
        <p:txBody>
          <a:bodyPr wrap="none" rtlCol="0">
            <a:spAutoFit/>
          </a:bodyPr>
          <a:lstStyle/>
          <a:p>
            <a:r>
              <a:rPr kumimoji="1" lang="ja-JP" altLang="en-US" sz="1000"/>
              <a:t>お気に入り登録をしているカードにはロックを示すアイコンがつく。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777269" y="2026842"/>
            <a:ext cx="1125322" cy="203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2490182" y="1990259"/>
            <a:ext cx="412409" cy="5154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1297150" cy="200055"/>
          </a:xfrm>
          <a:prstGeom prst="rect">
            <a:avLst/>
          </a:prstGeom>
          <a:noFill/>
        </p:spPr>
        <p:txBody>
          <a:bodyPr wrap="none" rtlCol="0">
            <a:spAutoFit/>
          </a:bodyPr>
          <a:lstStyle/>
          <a:p>
            <a:r>
              <a:rPr kumimoji="1" lang="en-US" altLang="ja-JP" sz="700"/>
              <a:t>02.</a:t>
            </a:r>
            <a:r>
              <a:rPr kumimoji="1" lang="ja-JP" altLang="en-US" sz="700"/>
              <a:t>現キャラ装備中アイコン</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1297150" cy="200055"/>
          </a:xfrm>
          <a:prstGeom prst="rect">
            <a:avLst/>
          </a:prstGeom>
          <a:noFill/>
        </p:spPr>
        <p:txBody>
          <a:bodyPr wrap="none" rtlCol="0">
            <a:spAutoFit/>
          </a:bodyPr>
          <a:lstStyle/>
          <a:p>
            <a:r>
              <a:rPr kumimoji="1" lang="en-US" altLang="ja-JP" sz="700"/>
              <a:t>03.</a:t>
            </a:r>
            <a:r>
              <a:rPr kumimoji="1" lang="ja-JP" altLang="en-US" sz="700"/>
              <a:t>他キャラ装備中アイコン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06.</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3783540"/>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枚数表示</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028371"/>
            <a:ext cx="2749471" cy="246221"/>
          </a:xfrm>
          <a:prstGeom prst="rect">
            <a:avLst/>
          </a:prstGeom>
          <a:noFill/>
        </p:spPr>
        <p:txBody>
          <a:bodyPr wrap="none" rtlCol="0">
            <a:spAutoFit/>
          </a:bodyPr>
          <a:lstStyle/>
          <a:p>
            <a:r>
              <a:rPr kumimoji="1" lang="ja-JP" altLang="en-US" sz="1000"/>
              <a:t>所持している武器の数と最大数を表示する。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ブルー が含まれている画像&#10;&#10;自動的に生成された説明">
            <a:extLst>
              <a:ext uri="{FF2B5EF4-FFF2-40B4-BE49-F238E27FC236}">
                <a16:creationId xmlns:a16="http://schemas.microsoft.com/office/drawing/2014/main" id="{C6E66416-3BCC-4EFA-A30D-1B8042FCC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4"/>
            <a:ext cx="2004785"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○装備変更画面（</a:t>
            </a:r>
            <a:r>
              <a:rPr kumimoji="1" lang="en-US" altLang="ja-JP" sz="1200" b="1"/>
              <a:t>2/2</a:t>
            </a:r>
            <a:r>
              <a:rPr kumimoji="1" lang="ja-JP" altLang="en-US" sz="1200" b="1"/>
              <a:t>）</a:t>
            </a:r>
          </a:p>
        </p:txBody>
      </p:sp>
      <p:graphicFrame>
        <p:nvGraphicFramePr>
          <p:cNvPr id="34" name="表 61">
            <a:extLst>
              <a:ext uri="{FF2B5EF4-FFF2-40B4-BE49-F238E27FC236}">
                <a16:creationId xmlns:a16="http://schemas.microsoft.com/office/drawing/2014/main" id="{C15E70B3-68AC-488A-A887-F37838322C81}"/>
              </a:ext>
            </a:extLst>
          </p:cNvPr>
          <p:cNvGraphicFramePr>
            <a:graphicFrameLocks noGrp="1"/>
          </p:cNvGraphicFramePr>
          <p:nvPr>
            <p:extLst>
              <p:ext uri="{D42A27DB-BD31-4B8C-83A1-F6EECF244321}">
                <p14:modId xmlns:p14="http://schemas.microsoft.com/office/powerpoint/2010/main" val="2444593865"/>
              </p:ext>
            </p:extLst>
          </p:nvPr>
        </p:nvGraphicFramePr>
        <p:xfrm>
          <a:off x="3465365" y="1240909"/>
          <a:ext cx="3737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武器タップ</a:t>
                      </a:r>
                    </a:p>
                  </a:txBody>
                  <a:tcPr>
                    <a:solidFill>
                      <a:schemeClr val="bg1"/>
                    </a:solidFill>
                  </a:tcPr>
                </a:tc>
                <a:tc>
                  <a:txBody>
                    <a:bodyPr/>
                    <a:lstStyle/>
                    <a:p>
                      <a:r>
                        <a:rPr kumimoji="1" lang="ja-JP" altLang="en-US" sz="1000" dirty="0"/>
                        <a:t>武器の決定</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選んだものによって下記。</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武器長押し</a:t>
                      </a:r>
                    </a:p>
                  </a:txBody>
                  <a:tcPr>
                    <a:solidFill>
                      <a:schemeClr val="bg1"/>
                    </a:solidFill>
                  </a:tcPr>
                </a:tc>
                <a:tc>
                  <a:txBody>
                    <a:bodyPr/>
                    <a:lstStyle/>
                    <a:p>
                      <a:r>
                        <a:rPr kumimoji="1" lang="ja-JP" altLang="en-US" sz="1000" dirty="0"/>
                        <a:t>武器設定画面に遷移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武器縦スワイプ</a:t>
                      </a:r>
                    </a:p>
                  </a:txBody>
                  <a:tcPr>
                    <a:solidFill>
                      <a:schemeClr val="bg1"/>
                    </a:solidFill>
                  </a:tcPr>
                </a:tc>
                <a:tc>
                  <a:txBody>
                    <a:bodyPr/>
                    <a:lstStyle/>
                    <a:p>
                      <a:r>
                        <a:rPr kumimoji="1" lang="ja-JP" altLang="en-US" sz="1000"/>
                        <a:t>武器リストスクロール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設定してキャラ詳細にもどる。</a:t>
                      </a:r>
                      <a:endParaRPr kumimoji="1" lang="en-US" altLang="ja-JP" sz="1000" dirty="0"/>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7F8AAF42-87A8-4B4D-87DB-093BE8055758}"/>
              </a:ext>
            </a:extLst>
          </p:cNvPr>
          <p:cNvSpPr txBox="1"/>
          <p:nvPr/>
        </p:nvSpPr>
        <p:spPr>
          <a:xfrm>
            <a:off x="3189061" y="872968"/>
            <a:ext cx="569387" cy="246221"/>
          </a:xfrm>
          <a:prstGeom prst="rect">
            <a:avLst/>
          </a:prstGeom>
          <a:noFill/>
        </p:spPr>
        <p:txBody>
          <a:bodyPr wrap="none" rtlCol="0">
            <a:spAutoFit/>
          </a:bodyPr>
          <a:lstStyle/>
          <a:p>
            <a:r>
              <a:rPr kumimoji="1" lang="ja-JP" altLang="en-US" sz="1000" b="1"/>
              <a:t>・操作</a:t>
            </a:r>
          </a:p>
        </p:txBody>
      </p:sp>
      <p:sp>
        <p:nvSpPr>
          <p:cNvPr id="10" name="四角形: 角を丸くする 9">
            <a:extLst>
              <a:ext uri="{FF2B5EF4-FFF2-40B4-BE49-F238E27FC236}">
                <a16:creationId xmlns:a16="http://schemas.microsoft.com/office/drawing/2014/main" id="{BA0DFCF6-838C-4864-A826-F57DC504D9DB}"/>
              </a:ext>
            </a:extLst>
          </p:cNvPr>
          <p:cNvSpPr/>
          <p:nvPr/>
        </p:nvSpPr>
        <p:spPr>
          <a:xfrm>
            <a:off x="3402612" y="3244321"/>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tx1"/>
                </a:solidFill>
              </a:rPr>
              <a:t>他キャラ装備中のカード</a:t>
            </a:r>
            <a:endParaRPr kumimoji="1" lang="en-US" altLang="ja-JP" sz="1000" b="1"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他キャラ装備中のカードタップ時は特にエラーを出さず、ＯＫを押した際に確認として</a:t>
            </a:r>
            <a:endParaRPr kumimoji="1" lang="en-US" altLang="ja-JP" sz="1000" dirty="0">
              <a:solidFill>
                <a:schemeClr val="tx1"/>
              </a:solidFill>
            </a:endParaRPr>
          </a:p>
          <a:p>
            <a:r>
              <a:rPr kumimoji="1" lang="ja-JP" altLang="en-US" sz="1000" dirty="0">
                <a:solidFill>
                  <a:schemeClr val="tx1"/>
                </a:solidFill>
              </a:rPr>
              <a:t>付け替え確認を行う。</a:t>
            </a:r>
            <a:endParaRPr kumimoji="1" lang="en-US" altLang="ja-JP" sz="1000" dirty="0">
              <a:solidFill>
                <a:schemeClr val="tx1"/>
              </a:solidFill>
            </a:endParaRPr>
          </a:p>
        </p:txBody>
      </p:sp>
    </p:spTree>
    <p:extLst>
      <p:ext uri="{BB962C8B-B14F-4D97-AF65-F5344CB8AC3E}">
        <p14:creationId xmlns:p14="http://schemas.microsoft.com/office/powerpoint/2010/main" val="2816781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22CFAC6-CED3-4101-957C-5F82F8E20992}"/>
              </a:ext>
            </a:extLst>
          </p:cNvPr>
          <p:cNvPicPr>
            <a:picLocks noChangeAspect="1"/>
          </p:cNvPicPr>
          <p:nvPr/>
        </p:nvPicPr>
        <p:blipFill>
          <a:blip r:embed="rId2"/>
          <a:stretch>
            <a:fillRect/>
          </a:stretch>
        </p:blipFill>
        <p:spPr>
          <a:xfrm>
            <a:off x="732612" y="910466"/>
            <a:ext cx="1991810" cy="35357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○装備設定画面（</a:t>
            </a:r>
            <a:r>
              <a:rPr kumimoji="1" lang="en-US" altLang="ja-JP" sz="1200" b="1"/>
              <a:t>1/2</a:t>
            </a:r>
            <a:r>
              <a:rPr kumimoji="1" lang="ja-JP" altLang="en-US" sz="1200" b="1"/>
              <a:t>）</a:t>
            </a:r>
          </a:p>
        </p:txBody>
      </p:sp>
      <p:sp>
        <p:nvSpPr>
          <p:cNvPr id="10" name="テキスト ボックス 9">
            <a:extLst>
              <a:ext uri="{FF2B5EF4-FFF2-40B4-BE49-F238E27FC236}">
                <a16:creationId xmlns:a16="http://schemas.microsoft.com/office/drawing/2014/main" id="{0AF26608-3B97-41A3-88F9-D3A46ED21536}"/>
              </a:ext>
            </a:extLst>
          </p:cNvPr>
          <p:cNvSpPr txBox="1"/>
          <p:nvPr/>
        </p:nvSpPr>
        <p:spPr>
          <a:xfrm>
            <a:off x="4271395" y="858593"/>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11" name="テキスト ボックス 10">
            <a:extLst>
              <a:ext uri="{FF2B5EF4-FFF2-40B4-BE49-F238E27FC236}">
                <a16:creationId xmlns:a16="http://schemas.microsoft.com/office/drawing/2014/main" id="{0EC5049F-B908-4833-90F5-9CF4BFAA9536}"/>
              </a:ext>
            </a:extLst>
          </p:cNvPr>
          <p:cNvSpPr txBox="1"/>
          <p:nvPr/>
        </p:nvSpPr>
        <p:spPr>
          <a:xfrm>
            <a:off x="4463838" y="1103424"/>
            <a:ext cx="2508462" cy="246221"/>
          </a:xfrm>
          <a:prstGeom prst="rect">
            <a:avLst/>
          </a:prstGeom>
          <a:noFill/>
        </p:spPr>
        <p:txBody>
          <a:bodyPr wrap="square" rtlCol="0">
            <a:noAutofit/>
          </a:bodyPr>
          <a:lstStyle/>
          <a:p>
            <a:r>
              <a:rPr kumimoji="1" lang="ja-JP" altLang="en-US" sz="1000"/>
              <a:t>武器の名称。（最大１６文字）</a:t>
            </a:r>
          </a:p>
        </p:txBody>
      </p:sp>
      <p:sp>
        <p:nvSpPr>
          <p:cNvPr id="14" name="テキスト ボックス 13">
            <a:extLst>
              <a:ext uri="{FF2B5EF4-FFF2-40B4-BE49-F238E27FC236}">
                <a16:creationId xmlns:a16="http://schemas.microsoft.com/office/drawing/2014/main" id="{13A12A69-48FC-4664-B4F7-11F10384C0F0}"/>
              </a:ext>
            </a:extLst>
          </p:cNvPr>
          <p:cNvSpPr txBox="1"/>
          <p:nvPr/>
        </p:nvSpPr>
        <p:spPr>
          <a:xfrm>
            <a:off x="4271395" y="1436223"/>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15" name="テキスト ボックス 14">
            <a:extLst>
              <a:ext uri="{FF2B5EF4-FFF2-40B4-BE49-F238E27FC236}">
                <a16:creationId xmlns:a16="http://schemas.microsoft.com/office/drawing/2014/main" id="{DCDFDC80-4C1C-4110-82EB-7B9C2F0ECAD4}"/>
              </a:ext>
            </a:extLst>
          </p:cNvPr>
          <p:cNvSpPr txBox="1"/>
          <p:nvPr/>
        </p:nvSpPr>
        <p:spPr>
          <a:xfrm>
            <a:off x="4463838" y="1699382"/>
            <a:ext cx="2508462" cy="246221"/>
          </a:xfrm>
          <a:prstGeom prst="rect">
            <a:avLst/>
          </a:prstGeom>
          <a:noFill/>
        </p:spPr>
        <p:txBody>
          <a:bodyPr wrap="square" rtlCol="0">
            <a:noAutofit/>
          </a:bodyPr>
          <a:lstStyle/>
          <a:p>
            <a:r>
              <a:rPr kumimoji="1" lang="ja-JP" altLang="en-US" sz="1000"/>
              <a:t>武器種の名称。</a:t>
            </a:r>
          </a:p>
        </p:txBody>
      </p:sp>
      <p:sp>
        <p:nvSpPr>
          <p:cNvPr id="16" name="テキスト ボックス 15">
            <a:extLst>
              <a:ext uri="{FF2B5EF4-FFF2-40B4-BE49-F238E27FC236}">
                <a16:creationId xmlns:a16="http://schemas.microsoft.com/office/drawing/2014/main" id="{A8290C26-BCAB-4712-BC98-C119D5CD63B6}"/>
              </a:ext>
            </a:extLst>
          </p:cNvPr>
          <p:cNvSpPr txBox="1"/>
          <p:nvPr/>
        </p:nvSpPr>
        <p:spPr>
          <a:xfrm>
            <a:off x="4272262" y="2029778"/>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17" name="テキスト ボックス 16">
            <a:extLst>
              <a:ext uri="{FF2B5EF4-FFF2-40B4-BE49-F238E27FC236}">
                <a16:creationId xmlns:a16="http://schemas.microsoft.com/office/drawing/2014/main" id="{6BF5BC80-9600-4198-9FB3-21CB01FD9C0E}"/>
              </a:ext>
            </a:extLst>
          </p:cNvPr>
          <p:cNvSpPr txBox="1"/>
          <p:nvPr/>
        </p:nvSpPr>
        <p:spPr>
          <a:xfrm>
            <a:off x="4464705" y="2292937"/>
            <a:ext cx="2508462" cy="246221"/>
          </a:xfrm>
          <a:prstGeom prst="rect">
            <a:avLst/>
          </a:prstGeom>
          <a:noFill/>
        </p:spPr>
        <p:txBody>
          <a:bodyPr wrap="square" rtlCol="0">
            <a:noAutofit/>
          </a:bodyPr>
          <a:lstStyle/>
          <a:p>
            <a:r>
              <a:rPr kumimoji="1" lang="ja-JP" altLang="en-US" sz="1000"/>
              <a:t>武器の強化レベル。</a:t>
            </a:r>
          </a:p>
        </p:txBody>
      </p:sp>
      <p:sp>
        <p:nvSpPr>
          <p:cNvPr id="18" name="テキスト ボックス 17">
            <a:extLst>
              <a:ext uri="{FF2B5EF4-FFF2-40B4-BE49-F238E27FC236}">
                <a16:creationId xmlns:a16="http://schemas.microsoft.com/office/drawing/2014/main" id="{6F65A05A-8644-4C2F-A87E-4B1C1146032B}"/>
              </a:ext>
            </a:extLst>
          </p:cNvPr>
          <p:cNvSpPr txBox="1"/>
          <p:nvPr/>
        </p:nvSpPr>
        <p:spPr>
          <a:xfrm>
            <a:off x="4271395" y="2623333"/>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19" name="テキスト ボックス 18">
            <a:extLst>
              <a:ext uri="{FF2B5EF4-FFF2-40B4-BE49-F238E27FC236}">
                <a16:creationId xmlns:a16="http://schemas.microsoft.com/office/drawing/2014/main" id="{77B2835C-4F1F-4EEF-A12E-B4499CC3D1AC}"/>
              </a:ext>
            </a:extLst>
          </p:cNvPr>
          <p:cNvSpPr txBox="1"/>
          <p:nvPr/>
        </p:nvSpPr>
        <p:spPr>
          <a:xfrm>
            <a:off x="4463837" y="2886492"/>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20" name="テキスト ボックス 19">
            <a:extLst>
              <a:ext uri="{FF2B5EF4-FFF2-40B4-BE49-F238E27FC236}">
                <a16:creationId xmlns:a16="http://schemas.microsoft.com/office/drawing/2014/main" id="{446DC7BB-7265-4260-8214-0F8693805E82}"/>
              </a:ext>
            </a:extLst>
          </p:cNvPr>
          <p:cNvSpPr txBox="1"/>
          <p:nvPr/>
        </p:nvSpPr>
        <p:spPr>
          <a:xfrm>
            <a:off x="4271395" y="3673383"/>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21" name="テキスト ボックス 20">
            <a:extLst>
              <a:ext uri="{FF2B5EF4-FFF2-40B4-BE49-F238E27FC236}">
                <a16:creationId xmlns:a16="http://schemas.microsoft.com/office/drawing/2014/main" id="{251AD28F-060A-4EA2-BDC9-1A41503433BC}"/>
              </a:ext>
            </a:extLst>
          </p:cNvPr>
          <p:cNvSpPr txBox="1"/>
          <p:nvPr/>
        </p:nvSpPr>
        <p:spPr>
          <a:xfrm>
            <a:off x="4463837" y="3936542"/>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22" name="テキスト ボックス 21">
            <a:extLst>
              <a:ext uri="{FF2B5EF4-FFF2-40B4-BE49-F238E27FC236}">
                <a16:creationId xmlns:a16="http://schemas.microsoft.com/office/drawing/2014/main" id="{66F02187-CF6C-448A-81FC-77A1B43A9D96}"/>
              </a:ext>
            </a:extLst>
          </p:cNvPr>
          <p:cNvSpPr txBox="1"/>
          <p:nvPr/>
        </p:nvSpPr>
        <p:spPr>
          <a:xfrm>
            <a:off x="4271395" y="4273121"/>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23" name="テキスト ボックス 22">
            <a:extLst>
              <a:ext uri="{FF2B5EF4-FFF2-40B4-BE49-F238E27FC236}">
                <a16:creationId xmlns:a16="http://schemas.microsoft.com/office/drawing/2014/main" id="{51C8493E-AB47-4720-A302-EFE7E6D7C9A5}"/>
              </a:ext>
            </a:extLst>
          </p:cNvPr>
          <p:cNvSpPr txBox="1"/>
          <p:nvPr/>
        </p:nvSpPr>
        <p:spPr>
          <a:xfrm>
            <a:off x="4463837" y="4536280"/>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24" name="テキスト ボックス 23">
            <a:extLst>
              <a:ext uri="{FF2B5EF4-FFF2-40B4-BE49-F238E27FC236}">
                <a16:creationId xmlns:a16="http://schemas.microsoft.com/office/drawing/2014/main" id="{82E200C2-6B69-42BC-AA59-77DF9432D871}"/>
              </a:ext>
            </a:extLst>
          </p:cNvPr>
          <p:cNvSpPr txBox="1"/>
          <p:nvPr/>
        </p:nvSpPr>
        <p:spPr>
          <a:xfrm>
            <a:off x="4271395" y="5018888"/>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25" name="テキスト ボックス 24">
            <a:extLst>
              <a:ext uri="{FF2B5EF4-FFF2-40B4-BE49-F238E27FC236}">
                <a16:creationId xmlns:a16="http://schemas.microsoft.com/office/drawing/2014/main" id="{241EB3D5-5D53-4FFF-A5BC-CDC51B0111BF}"/>
              </a:ext>
            </a:extLst>
          </p:cNvPr>
          <p:cNvSpPr txBox="1"/>
          <p:nvPr/>
        </p:nvSpPr>
        <p:spPr>
          <a:xfrm>
            <a:off x="4463837" y="5282047"/>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26" name="テキスト ボックス 25">
            <a:extLst>
              <a:ext uri="{FF2B5EF4-FFF2-40B4-BE49-F238E27FC236}">
                <a16:creationId xmlns:a16="http://schemas.microsoft.com/office/drawing/2014/main" id="{B1B2C7A7-535A-4113-983D-A8073CF9FADF}"/>
              </a:ext>
            </a:extLst>
          </p:cNvPr>
          <p:cNvSpPr txBox="1"/>
          <p:nvPr/>
        </p:nvSpPr>
        <p:spPr>
          <a:xfrm>
            <a:off x="4271395" y="5764655"/>
            <a:ext cx="973123" cy="246221"/>
          </a:xfrm>
          <a:prstGeom prst="rect">
            <a:avLst/>
          </a:prstGeom>
          <a:noFill/>
        </p:spPr>
        <p:txBody>
          <a:bodyPr wrap="none" rtlCol="0">
            <a:noAutofit/>
          </a:bodyPr>
          <a:lstStyle/>
          <a:p>
            <a:r>
              <a:rPr kumimoji="1" lang="en-US" altLang="ja-JP" sz="1000" b="1"/>
              <a:t>08.</a:t>
            </a:r>
            <a:r>
              <a:rPr kumimoji="1" lang="ja-JP" altLang="en-US" sz="1000" b="1"/>
              <a:t>結晶効果</a:t>
            </a:r>
          </a:p>
        </p:txBody>
      </p:sp>
      <p:sp>
        <p:nvSpPr>
          <p:cNvPr id="27" name="テキスト ボックス 26">
            <a:extLst>
              <a:ext uri="{FF2B5EF4-FFF2-40B4-BE49-F238E27FC236}">
                <a16:creationId xmlns:a16="http://schemas.microsoft.com/office/drawing/2014/main" id="{2DD2C86D-1C40-401C-B09E-5EB1CF8106F3}"/>
              </a:ext>
            </a:extLst>
          </p:cNvPr>
          <p:cNvSpPr txBox="1"/>
          <p:nvPr/>
        </p:nvSpPr>
        <p:spPr>
          <a:xfrm>
            <a:off x="4463837" y="6027814"/>
            <a:ext cx="1467068" cy="246221"/>
          </a:xfrm>
          <a:prstGeom prst="rect">
            <a:avLst/>
          </a:prstGeom>
          <a:noFill/>
        </p:spPr>
        <p:txBody>
          <a:bodyPr wrap="none" rtlCol="0">
            <a:spAutoFit/>
          </a:bodyPr>
          <a:lstStyle/>
          <a:p>
            <a:r>
              <a:rPr kumimoji="1" lang="ja-JP" altLang="en-US" sz="1000"/>
              <a:t>結晶のハッスル効果。</a:t>
            </a:r>
            <a:endParaRPr kumimoji="1" lang="en-US" altLang="ja-JP" sz="1000"/>
          </a:p>
        </p:txBody>
      </p:sp>
      <p:sp>
        <p:nvSpPr>
          <p:cNvPr id="28" name="テキスト ボックス 27">
            <a:extLst>
              <a:ext uri="{FF2B5EF4-FFF2-40B4-BE49-F238E27FC236}">
                <a16:creationId xmlns:a16="http://schemas.microsoft.com/office/drawing/2014/main" id="{5EA1251E-B0B8-4BEA-AEE7-CC942EA521E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30" name="直線コネクタ 29">
            <a:extLst>
              <a:ext uri="{FF2B5EF4-FFF2-40B4-BE49-F238E27FC236}">
                <a16:creationId xmlns:a16="http://schemas.microsoft.com/office/drawing/2014/main" id="{FC252BD9-053B-4AA6-A6F7-61D07F5E2F90}"/>
              </a:ext>
            </a:extLst>
          </p:cNvPr>
          <p:cNvCxnSpPr>
            <a:cxnSpLocks/>
            <a:endCxn id="31" idx="1"/>
          </p:cNvCxnSpPr>
          <p:nvPr/>
        </p:nvCxnSpPr>
        <p:spPr>
          <a:xfrm flipV="1">
            <a:off x="1342239" y="1055117"/>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D5284ECC-A928-45D7-B1EF-DD1E643BC9EF}"/>
              </a:ext>
            </a:extLst>
          </p:cNvPr>
          <p:cNvSpPr txBox="1"/>
          <p:nvPr/>
        </p:nvSpPr>
        <p:spPr>
          <a:xfrm>
            <a:off x="2902590" y="955089"/>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33" name="テキスト ボックス 32">
            <a:extLst>
              <a:ext uri="{FF2B5EF4-FFF2-40B4-BE49-F238E27FC236}">
                <a16:creationId xmlns:a16="http://schemas.microsoft.com/office/drawing/2014/main" id="{3F9E6B34-B76F-45C0-8CBB-BB98F34CFE81}"/>
              </a:ext>
            </a:extLst>
          </p:cNvPr>
          <p:cNvSpPr txBox="1"/>
          <p:nvPr/>
        </p:nvSpPr>
        <p:spPr>
          <a:xfrm>
            <a:off x="2902590" y="1436223"/>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35" name="テキスト ボックス 34">
            <a:extLst>
              <a:ext uri="{FF2B5EF4-FFF2-40B4-BE49-F238E27FC236}">
                <a16:creationId xmlns:a16="http://schemas.microsoft.com/office/drawing/2014/main" id="{CACA77D9-CE23-4EE7-8830-99C0456CC2FA}"/>
              </a:ext>
            </a:extLst>
          </p:cNvPr>
          <p:cNvSpPr txBox="1"/>
          <p:nvPr/>
        </p:nvSpPr>
        <p:spPr>
          <a:xfrm>
            <a:off x="2902590" y="1678600"/>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36" name="テキスト ボックス 35">
            <a:extLst>
              <a:ext uri="{FF2B5EF4-FFF2-40B4-BE49-F238E27FC236}">
                <a16:creationId xmlns:a16="http://schemas.microsoft.com/office/drawing/2014/main" id="{5768C34F-49BF-4911-931D-7940ECAA92E2}"/>
              </a:ext>
            </a:extLst>
          </p:cNvPr>
          <p:cNvSpPr txBox="1"/>
          <p:nvPr/>
        </p:nvSpPr>
        <p:spPr>
          <a:xfrm>
            <a:off x="2902590" y="2303407"/>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38" name="テキスト ボックス 37">
            <a:extLst>
              <a:ext uri="{FF2B5EF4-FFF2-40B4-BE49-F238E27FC236}">
                <a16:creationId xmlns:a16="http://schemas.microsoft.com/office/drawing/2014/main" id="{B5BB868D-D891-4C50-A020-6B253653FEB3}"/>
              </a:ext>
            </a:extLst>
          </p:cNvPr>
          <p:cNvSpPr txBox="1"/>
          <p:nvPr/>
        </p:nvSpPr>
        <p:spPr>
          <a:xfrm>
            <a:off x="2902590" y="2623333"/>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39" name="テキスト ボックス 38">
            <a:extLst>
              <a:ext uri="{FF2B5EF4-FFF2-40B4-BE49-F238E27FC236}">
                <a16:creationId xmlns:a16="http://schemas.microsoft.com/office/drawing/2014/main" id="{BA99300C-5880-4E27-80AE-C76BA53BB21D}"/>
              </a:ext>
            </a:extLst>
          </p:cNvPr>
          <p:cNvSpPr txBox="1"/>
          <p:nvPr/>
        </p:nvSpPr>
        <p:spPr>
          <a:xfrm>
            <a:off x="2902590" y="2886492"/>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40" name="テキスト ボックス 39">
            <a:extLst>
              <a:ext uri="{FF2B5EF4-FFF2-40B4-BE49-F238E27FC236}">
                <a16:creationId xmlns:a16="http://schemas.microsoft.com/office/drawing/2014/main" id="{76DFE34E-6F82-4A9F-A3EB-9E7D7C3EAC1D}"/>
              </a:ext>
            </a:extLst>
          </p:cNvPr>
          <p:cNvSpPr txBox="1"/>
          <p:nvPr/>
        </p:nvSpPr>
        <p:spPr>
          <a:xfrm>
            <a:off x="2902590" y="3427277"/>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41" name="テキスト ボックス 40">
            <a:extLst>
              <a:ext uri="{FF2B5EF4-FFF2-40B4-BE49-F238E27FC236}">
                <a16:creationId xmlns:a16="http://schemas.microsoft.com/office/drawing/2014/main" id="{E18ABF1D-CD21-478C-8F12-9A2B1684D8A9}"/>
              </a:ext>
            </a:extLst>
          </p:cNvPr>
          <p:cNvSpPr txBox="1"/>
          <p:nvPr/>
        </p:nvSpPr>
        <p:spPr>
          <a:xfrm>
            <a:off x="2902590" y="3820631"/>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2" name="直線コネクタ 41">
            <a:extLst>
              <a:ext uri="{FF2B5EF4-FFF2-40B4-BE49-F238E27FC236}">
                <a16:creationId xmlns:a16="http://schemas.microsoft.com/office/drawing/2014/main" id="{DC6D69BF-72C8-47A3-886F-FC671E626A80}"/>
              </a:ext>
            </a:extLst>
          </p:cNvPr>
          <p:cNvCxnSpPr>
            <a:cxnSpLocks/>
            <a:endCxn id="33" idx="1"/>
          </p:cNvCxnSpPr>
          <p:nvPr/>
        </p:nvCxnSpPr>
        <p:spPr>
          <a:xfrm flipV="1">
            <a:off x="1578532" y="1536251"/>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212A44C-F021-4150-93CB-87AA688B7C03}"/>
              </a:ext>
            </a:extLst>
          </p:cNvPr>
          <p:cNvCxnSpPr>
            <a:cxnSpLocks/>
            <a:endCxn id="35" idx="1"/>
          </p:cNvCxnSpPr>
          <p:nvPr/>
        </p:nvCxnSpPr>
        <p:spPr>
          <a:xfrm flipV="1">
            <a:off x="1127382" y="1778628"/>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DE11E7B9-05ED-4374-BEF8-3C0D8BE3AC52}"/>
              </a:ext>
            </a:extLst>
          </p:cNvPr>
          <p:cNvCxnSpPr>
            <a:cxnSpLocks/>
            <a:endCxn id="36" idx="1"/>
          </p:cNvCxnSpPr>
          <p:nvPr/>
        </p:nvCxnSpPr>
        <p:spPr>
          <a:xfrm>
            <a:off x="2529149" y="2216192"/>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5641357-9D00-46CA-9702-0FF8246D96C3}"/>
              </a:ext>
            </a:extLst>
          </p:cNvPr>
          <p:cNvCxnSpPr>
            <a:cxnSpLocks/>
            <a:endCxn id="38" idx="1"/>
          </p:cNvCxnSpPr>
          <p:nvPr/>
        </p:nvCxnSpPr>
        <p:spPr>
          <a:xfrm>
            <a:off x="1531670" y="2375896"/>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755104C-2867-4C0E-BE0C-9819A0F1EA8A}"/>
              </a:ext>
            </a:extLst>
          </p:cNvPr>
          <p:cNvCxnSpPr>
            <a:cxnSpLocks/>
            <a:endCxn id="39" idx="1"/>
          </p:cNvCxnSpPr>
          <p:nvPr/>
        </p:nvCxnSpPr>
        <p:spPr>
          <a:xfrm flipV="1">
            <a:off x="1529506" y="2986520"/>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BC8705A-85CB-4DE9-917E-3E009425BF3B}"/>
              </a:ext>
            </a:extLst>
          </p:cNvPr>
          <p:cNvCxnSpPr>
            <a:cxnSpLocks/>
            <a:endCxn id="41" idx="1"/>
          </p:cNvCxnSpPr>
          <p:nvPr/>
        </p:nvCxnSpPr>
        <p:spPr>
          <a:xfrm>
            <a:off x="2440000" y="3856074"/>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83354101-097F-4181-B11F-43F9318D7C72}"/>
              </a:ext>
            </a:extLst>
          </p:cNvPr>
          <p:cNvCxnSpPr>
            <a:cxnSpLocks/>
          </p:cNvCxnSpPr>
          <p:nvPr/>
        </p:nvCxnSpPr>
        <p:spPr>
          <a:xfrm>
            <a:off x="1201008" y="3613928"/>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23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0F56633-3856-4BE7-94C7-FE5CEBD2C223}"/>
              </a:ext>
            </a:extLst>
          </p:cNvPr>
          <p:cNvPicPr>
            <a:picLocks noChangeAspect="1"/>
          </p:cNvPicPr>
          <p:nvPr/>
        </p:nvPicPr>
        <p:blipFill>
          <a:blip r:embed="rId2"/>
          <a:stretch>
            <a:fillRect/>
          </a:stretch>
        </p:blipFill>
        <p:spPr>
          <a:xfrm>
            <a:off x="732612" y="910466"/>
            <a:ext cx="1991810" cy="35357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○装備設定画面（</a:t>
            </a:r>
            <a:r>
              <a:rPr kumimoji="1" lang="en-US" altLang="ja-JP" sz="1200" b="1"/>
              <a:t>2/2</a:t>
            </a:r>
            <a:r>
              <a:rPr kumimoji="1" lang="ja-JP" altLang="en-US" sz="1200" b="1"/>
              <a:t>）</a:t>
            </a:r>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813632448"/>
              </p:ext>
            </p:extLst>
          </p:nvPr>
        </p:nvGraphicFramePr>
        <p:xfrm>
          <a:off x="3465365" y="1240909"/>
          <a:ext cx="3737610" cy="97536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bg1"/>
                    </a:solidFill>
                  </a:tcPr>
                </a:tc>
                <a:tc>
                  <a:txBody>
                    <a:bodyPr/>
                    <a:lstStyle/>
                    <a:p>
                      <a:r>
                        <a:rPr kumimoji="1" lang="ja-JP" altLang="en-US" sz="1000"/>
                        <a:t>パーツ設定画面遷移</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bg1"/>
                    </a:solidFill>
                  </a:tcPr>
                </a:tc>
                <a:tc>
                  <a:txBody>
                    <a:bodyPr/>
                    <a:lstStyle/>
                    <a:p>
                      <a:r>
                        <a:rPr kumimoji="1" lang="ja-JP" altLang="en-US" sz="1000"/>
                        <a:t>結晶設定画面遷移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3189061" y="87296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76539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コンピュータ が含まれている画像&#10;&#10;自動的に生成された説明">
            <a:extLst>
              <a:ext uri="{FF2B5EF4-FFF2-40B4-BE49-F238E27FC236}">
                <a16:creationId xmlns:a16="http://schemas.microsoft.com/office/drawing/2014/main" id="{6C0010A9-8F31-43E9-98AD-225A8EB1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65024" cy="276999"/>
          </a:xfrm>
          <a:prstGeom prst="rect">
            <a:avLst/>
          </a:prstGeom>
          <a:noFill/>
        </p:spPr>
        <p:txBody>
          <a:bodyPr wrap="none" rtlCol="0">
            <a:spAutoFit/>
          </a:bodyPr>
          <a:lstStyle/>
          <a:p>
            <a:r>
              <a:rPr kumimoji="1" lang="ja-JP" altLang="en-US" sz="1200" b="1"/>
              <a:t>○支援兵器セット画面（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81986"/>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26817"/>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7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3"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60"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3"/>
          <a:stretch>
            <a:fillRect/>
          </a:stretch>
        </p:blipFill>
        <p:spPr>
          <a:xfrm>
            <a:off x="7982750" y="3520294"/>
            <a:ext cx="797852" cy="553998"/>
          </a:xfrm>
          <a:prstGeom prst="rect">
            <a:avLst/>
          </a:prstGeom>
        </p:spPr>
      </p:pic>
      <p:sp>
        <p:nvSpPr>
          <p:cNvPr id="29" name="テキスト ボックス 28">
            <a:extLst>
              <a:ext uri="{FF2B5EF4-FFF2-40B4-BE49-F238E27FC236}">
                <a16:creationId xmlns:a16="http://schemas.microsoft.com/office/drawing/2014/main" id="{86FB0303-0558-4380-88F2-F81835A7A14A}"/>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31" name="直線コネクタ 30">
            <a:extLst>
              <a:ext uri="{FF2B5EF4-FFF2-40B4-BE49-F238E27FC236}">
                <a16:creationId xmlns:a16="http://schemas.microsoft.com/office/drawing/2014/main" id="{8BE15A30-B4C5-4789-AEA5-85EC0F8CE556}"/>
              </a:ext>
            </a:extLst>
          </p:cNvPr>
          <p:cNvCxnSpPr>
            <a:cxnSpLocks/>
            <a:endCxn id="2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3C615B-BE4A-4AD5-A793-E79583F86E89}"/>
              </a:ext>
            </a:extLst>
          </p:cNvPr>
          <p:cNvSpPr txBox="1"/>
          <p:nvPr/>
        </p:nvSpPr>
        <p:spPr>
          <a:xfrm>
            <a:off x="4267800" y="4113880"/>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460243" y="4358711"/>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4"/>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62370"/>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907201"/>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spTree>
    <p:extLst>
      <p:ext uri="{BB962C8B-B14F-4D97-AF65-F5344CB8AC3E}">
        <p14:creationId xmlns:p14="http://schemas.microsoft.com/office/powerpoint/2010/main" val="1718391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スクリーンショット, コンピュータ が含まれている画像&#10;&#10;自動的に生成された説明">
            <a:extLst>
              <a:ext uri="{FF2B5EF4-FFF2-40B4-BE49-F238E27FC236}">
                <a16:creationId xmlns:a16="http://schemas.microsoft.com/office/drawing/2014/main" id="{78935AA6-F72D-4BEB-9488-F0E52761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342308" cy="276999"/>
          </a:xfrm>
          <a:prstGeom prst="rect">
            <a:avLst/>
          </a:prstGeom>
          <a:noFill/>
        </p:spPr>
        <p:txBody>
          <a:bodyPr wrap="none" rtlCol="0">
            <a:spAutoFit/>
          </a:bodyPr>
          <a:lstStyle/>
          <a:p>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626889"/>
            <a:ext cx="1133644" cy="246221"/>
          </a:xfrm>
          <a:prstGeom prst="rect">
            <a:avLst/>
          </a:prstGeom>
          <a:noFill/>
        </p:spPr>
        <p:txBody>
          <a:bodyPr wrap="none" rtlCol="0">
            <a:spAutoFit/>
          </a:bodyPr>
          <a:lstStyle/>
          <a:p>
            <a:r>
              <a:rPr kumimoji="1" lang="en-US" altLang="ja-JP" sz="1000" b="1"/>
              <a:t>04.</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871720"/>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4269139" y="2624656"/>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461582" y="2869487"/>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1888100164"/>
              </p:ext>
            </p:extLst>
          </p:nvPr>
        </p:nvGraphicFramePr>
        <p:xfrm>
          <a:off x="4169564" y="3997879"/>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362993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22502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D6603F-6B2C-4F3F-9DF4-F03CD6ABAC57}"/>
              </a:ext>
            </a:extLst>
          </p:cNvPr>
          <p:cNvPicPr>
            <a:picLocks noChangeAspect="1"/>
          </p:cNvPicPr>
          <p:nvPr/>
        </p:nvPicPr>
        <p:blipFill>
          <a:blip r:embed="rId2"/>
          <a:stretch>
            <a:fillRect/>
          </a:stretch>
        </p:blipFill>
        <p:spPr>
          <a:xfrm>
            <a:off x="738384" y="909871"/>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○支援兵器キャラ選択画面</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138537" y="1055117"/>
            <a:ext cx="1821169" cy="846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758541" cy="200055"/>
          </a:xfrm>
          <a:prstGeom prst="rect">
            <a:avLst/>
          </a:prstGeom>
          <a:noFill/>
        </p:spPr>
        <p:txBody>
          <a:bodyPr wrap="none" rtlCol="0">
            <a:spAutoFit/>
          </a:bodyPr>
          <a:lstStyle/>
          <a:p>
            <a:r>
              <a:rPr kumimoji="1" lang="en-US" altLang="ja-JP" sz="700"/>
              <a:t>01.</a:t>
            </a:r>
            <a:r>
              <a:rPr kumimoji="1" lang="ja-JP" altLang="en-US" sz="700"/>
              <a:t>選択中番号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46650"/>
            <a:ext cx="1005403" cy="246221"/>
          </a:xfrm>
          <a:prstGeom prst="rect">
            <a:avLst/>
          </a:prstGeom>
          <a:noFill/>
        </p:spPr>
        <p:txBody>
          <a:bodyPr wrap="none" rtlCol="0">
            <a:spAutoFit/>
          </a:bodyPr>
          <a:lstStyle/>
          <a:p>
            <a:r>
              <a:rPr kumimoji="1" lang="en-US" altLang="ja-JP" sz="1000" b="1"/>
              <a:t>01.</a:t>
            </a:r>
            <a:r>
              <a:rPr kumimoji="1" lang="ja-JP" altLang="en-US" sz="1000" b="1"/>
              <a:t>選択中番号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491481"/>
            <a:ext cx="3390672" cy="400110"/>
          </a:xfrm>
          <a:prstGeom prst="rect">
            <a:avLst/>
          </a:prstGeom>
          <a:noFill/>
        </p:spPr>
        <p:txBody>
          <a:bodyPr wrap="none" rtlCol="0">
            <a:spAutoFit/>
          </a:bodyPr>
          <a:lstStyle/>
          <a:p>
            <a:r>
              <a:rPr kumimoji="1" lang="ja-JP" altLang="en-US" sz="1000"/>
              <a:t>この画面では部隊に設定されているキャラが暗転され、</a:t>
            </a:r>
            <a:endParaRPr kumimoji="1" lang="en-US" altLang="ja-JP" sz="1000"/>
          </a:p>
          <a:p>
            <a:r>
              <a:rPr kumimoji="1" lang="ja-JP" altLang="en-US" sz="1000"/>
              <a:t>選択できないようになる。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695187"/>
            <a:ext cx="1199627" cy="246221"/>
          </a:xfrm>
          <a:prstGeom prst="rect">
            <a:avLst/>
          </a:prstGeom>
          <a:noFill/>
        </p:spPr>
        <p:txBody>
          <a:bodyPr wrap="square" rtlCol="0">
            <a:noAutofit/>
          </a:bodyPr>
          <a:lstStyle/>
          <a:p>
            <a:r>
              <a:rPr kumimoji="1" lang="en-US" altLang="ja-JP" sz="1000" b="1"/>
              <a:t>※</a:t>
            </a:r>
            <a:r>
              <a:rPr kumimoji="1" lang="ja-JP" altLang="en-US" sz="1000" b="1"/>
              <a:t> </a:t>
            </a:r>
            <a:r>
              <a:rPr kumimoji="1" lang="en-US" altLang="ja-JP" sz="1000" b="1"/>
              <a:t>OK</a:t>
            </a:r>
            <a:r>
              <a:rPr kumimoji="1" lang="ja-JP" altLang="en-US" sz="1000" b="1"/>
              <a:t>ボタン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941408"/>
            <a:ext cx="3390672" cy="246221"/>
          </a:xfrm>
          <a:prstGeom prst="rect">
            <a:avLst/>
          </a:prstGeom>
          <a:noFill/>
        </p:spPr>
        <p:txBody>
          <a:bodyPr wrap="none" rtlCol="0">
            <a:spAutoFit/>
          </a:bodyPr>
          <a:lstStyle/>
          <a:p>
            <a:r>
              <a:rPr kumimoji="1" lang="ja-JP" altLang="en-US" sz="1000"/>
              <a:t>１タップで決定するのでＯＫボタンは本画面にはない。</a:t>
            </a:r>
            <a:endParaRPr kumimoji="1" lang="en-US" altLang="ja-JP" sz="1000"/>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490114"/>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734945"/>
            <a:ext cx="2877711" cy="246221"/>
          </a:xfrm>
          <a:prstGeom prst="rect">
            <a:avLst/>
          </a:prstGeom>
          <a:noFill/>
        </p:spPr>
        <p:txBody>
          <a:bodyPr wrap="none" rtlCol="0">
            <a:spAutoFit/>
          </a:bodyPr>
          <a:lstStyle/>
          <a:p>
            <a:r>
              <a:rPr kumimoji="1" lang="ja-JP" altLang="en-US" sz="1000" b="1">
                <a:solidFill>
                  <a:srgbClr val="00B050"/>
                </a:solidFill>
              </a:rPr>
              <a:t>部隊キャラ設定画面（単体）</a:t>
            </a:r>
            <a:r>
              <a:rPr kumimoji="1" lang="ja-JP" altLang="en-US" sz="1000"/>
              <a:t>に同じ画面です。</a:t>
            </a:r>
            <a:endParaRPr kumimoji="1" lang="en-US" altLang="ja-JP" sz="1000"/>
          </a:p>
        </p:txBody>
      </p:sp>
      <p:graphicFrame>
        <p:nvGraphicFramePr>
          <p:cNvPr id="82" name="表 61">
            <a:extLst>
              <a:ext uri="{FF2B5EF4-FFF2-40B4-BE49-F238E27FC236}">
                <a16:creationId xmlns:a16="http://schemas.microsoft.com/office/drawing/2014/main" id="{54B5C273-5F2F-47A3-ACCB-1ACCFDA224D6}"/>
              </a:ext>
            </a:extLst>
          </p:cNvPr>
          <p:cNvGraphicFramePr>
            <a:graphicFrameLocks noGrp="1"/>
          </p:cNvGraphicFramePr>
          <p:nvPr>
            <p:extLst>
              <p:ext uri="{D42A27DB-BD31-4B8C-83A1-F6EECF244321}">
                <p14:modId xmlns:p14="http://schemas.microsoft.com/office/powerpoint/2010/main" val="832341026"/>
              </p:ext>
            </p:extLst>
          </p:nvPr>
        </p:nvGraphicFramePr>
        <p:xfrm>
          <a:off x="4122020" y="3675455"/>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3307514"/>
            <a:ext cx="569387" cy="246221"/>
          </a:xfrm>
          <a:prstGeom prst="rect">
            <a:avLst/>
          </a:prstGeom>
          <a:noFill/>
        </p:spPr>
        <p:txBody>
          <a:bodyPr wrap="none" rtlCol="0">
            <a:spAutoFit/>
          </a:bodyPr>
          <a:lstStyle/>
          <a:p>
            <a:r>
              <a:rPr kumimoji="1" lang="ja-JP" altLang="en-US" sz="1000" b="1"/>
              <a:t>・操作</a:t>
            </a:r>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a:off x="2154156" y="1818577"/>
            <a:ext cx="805550"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1027845" cy="200055"/>
          </a:xfrm>
          <a:prstGeom prst="rect">
            <a:avLst/>
          </a:prstGeom>
          <a:noFill/>
        </p:spPr>
        <p:txBody>
          <a:bodyPr wrap="none" rtlCol="0">
            <a:spAutoFit/>
          </a:bodyPr>
          <a:lstStyle/>
          <a:p>
            <a:r>
              <a:rPr kumimoji="1" lang="en-US" altLang="ja-JP" sz="700"/>
              <a:t>02.</a:t>
            </a:r>
            <a:r>
              <a:rPr kumimoji="1" lang="ja-JP" altLang="en-US" sz="700"/>
              <a:t>支援兵器セット済</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013311"/>
            <a:ext cx="1425390" cy="246221"/>
          </a:xfrm>
          <a:prstGeom prst="rect">
            <a:avLst/>
          </a:prstGeom>
          <a:noFill/>
        </p:spPr>
        <p:txBody>
          <a:bodyPr wrap="none" rtlCol="0">
            <a:spAutoFit/>
          </a:bodyPr>
          <a:lstStyle/>
          <a:p>
            <a:r>
              <a:rPr kumimoji="1" lang="en-US" altLang="ja-JP" sz="1000" b="1"/>
              <a:t>02.</a:t>
            </a:r>
            <a:r>
              <a:rPr kumimoji="1" lang="ja-JP" altLang="en-US" sz="1000" b="1"/>
              <a:t> 支援兵器セット済</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257697"/>
            <a:ext cx="2364750" cy="246221"/>
          </a:xfrm>
          <a:prstGeom prst="rect">
            <a:avLst/>
          </a:prstGeom>
          <a:noFill/>
        </p:spPr>
        <p:txBody>
          <a:bodyPr wrap="none" rtlCol="0">
            <a:spAutoFit/>
          </a:bodyPr>
          <a:lstStyle/>
          <a:p>
            <a:r>
              <a:rPr kumimoji="1" lang="ja-JP" altLang="en-US" sz="1000"/>
              <a:t>選択したら「支」マークを設定する。</a:t>
            </a:r>
            <a:endParaRPr kumimoji="1" lang="en-US" altLang="ja-JP" sz="1000"/>
          </a:p>
        </p:txBody>
      </p:sp>
      <p:sp>
        <p:nvSpPr>
          <p:cNvPr id="22" name="四角形: 角を丸くする 21">
            <a:extLst>
              <a:ext uri="{FF2B5EF4-FFF2-40B4-BE49-F238E27FC236}">
                <a16:creationId xmlns:a16="http://schemas.microsoft.com/office/drawing/2014/main" id="{57634A53-F637-41D7-BF08-AF1BA475AFB2}"/>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Tree>
    <p:extLst>
      <p:ext uri="{BB962C8B-B14F-4D97-AF65-F5344CB8AC3E}">
        <p14:creationId xmlns:p14="http://schemas.microsoft.com/office/powerpoint/2010/main" val="2813242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dirty="0"/>
              <a:t>○クールタイム</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3A16E54-0C51-499B-9592-635926BD18C6}"/>
              </a:ext>
            </a:extLst>
          </p:cNvPr>
          <p:cNvPicPr>
            <a:picLocks noChangeAspect="1"/>
          </p:cNvPicPr>
          <p:nvPr/>
        </p:nvPicPr>
        <p:blipFill>
          <a:blip r:embed="rId2"/>
          <a:stretch>
            <a:fillRect/>
          </a:stretch>
        </p:blipFill>
        <p:spPr>
          <a:xfrm>
            <a:off x="5659469" y="846576"/>
            <a:ext cx="2635445" cy="467418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●編成画面</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046440"/>
          </a:xfrm>
          <a:prstGeom prst="rect">
            <a:avLst/>
          </a:prstGeom>
          <a:noFill/>
        </p:spPr>
        <p:txBody>
          <a:bodyPr wrap="square" rtlCol="0">
            <a:spAutoFit/>
          </a:bodyPr>
          <a:lstStyle/>
          <a:p>
            <a:r>
              <a:rPr kumimoji="1" lang="ja-JP" altLang="en-US" sz="1000">
                <a:latin typeface="+mn-ea"/>
              </a:rPr>
              <a:t>「部隊編成」と「ＴＲカード」「装備」と</a:t>
            </a:r>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796911"/>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092483"/>
            <a:ext cx="7556530"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723" y="2918976"/>
            <a:ext cx="877259" cy="1554095"/>
          </a:xfrm>
          <a:prstGeom prst="rect">
            <a:avLst/>
          </a:prstGeom>
        </p:spPr>
      </p:pic>
      <p:pic>
        <p:nvPicPr>
          <p:cNvPr id="10" name="図 9">
            <a:extLst>
              <a:ext uri="{FF2B5EF4-FFF2-40B4-BE49-F238E27FC236}">
                <a16:creationId xmlns:a16="http://schemas.microsoft.com/office/drawing/2014/main" id="{BC6B9885-364A-4F46-88E4-C131F8D8A436}"/>
              </a:ext>
            </a:extLst>
          </p:cNvPr>
          <p:cNvPicPr>
            <a:picLocks noChangeAspect="1"/>
          </p:cNvPicPr>
          <p:nvPr/>
        </p:nvPicPr>
        <p:blipFill>
          <a:blip r:embed="rId3"/>
          <a:stretch>
            <a:fillRect/>
          </a:stretch>
        </p:blipFill>
        <p:spPr>
          <a:xfrm>
            <a:off x="1986613" y="968494"/>
            <a:ext cx="874853" cy="1551626"/>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4"/>
          <a:stretch>
            <a:fillRect/>
          </a:stretch>
        </p:blipFill>
        <p:spPr>
          <a:xfrm>
            <a:off x="5085724" y="661402"/>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5"/>
          <a:stretch>
            <a:fillRect/>
          </a:stretch>
        </p:blipFill>
        <p:spPr>
          <a:xfrm>
            <a:off x="4944291" y="814902"/>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6"/>
          <a:stretch>
            <a:fillRect/>
          </a:stretch>
        </p:blipFill>
        <p:spPr>
          <a:xfrm>
            <a:off x="4780634" y="968643"/>
            <a:ext cx="890905" cy="1580096"/>
          </a:xfrm>
          <a:prstGeom prst="rect">
            <a:avLst/>
          </a:prstGeom>
        </p:spPr>
      </p:pic>
      <p:pic>
        <p:nvPicPr>
          <p:cNvPr id="482" name="図 481">
            <a:extLst>
              <a:ext uri="{FF2B5EF4-FFF2-40B4-BE49-F238E27FC236}">
                <a16:creationId xmlns:a16="http://schemas.microsoft.com/office/drawing/2014/main" id="{7DBFD08A-249E-4009-85CA-0FEE98EB8F3E}"/>
              </a:ext>
            </a:extLst>
          </p:cNvPr>
          <p:cNvPicPr>
            <a:picLocks noChangeAspect="1"/>
          </p:cNvPicPr>
          <p:nvPr/>
        </p:nvPicPr>
        <p:blipFill>
          <a:blip r:embed="rId7"/>
          <a:stretch>
            <a:fillRect/>
          </a:stretch>
        </p:blipFill>
        <p:spPr>
          <a:xfrm>
            <a:off x="3382700" y="2894171"/>
            <a:ext cx="885573" cy="1569600"/>
          </a:xfrm>
          <a:prstGeom prst="rect">
            <a:avLst/>
          </a:prstGeom>
        </p:spPr>
      </p:pic>
      <p:pic>
        <p:nvPicPr>
          <p:cNvPr id="467" name="図 466">
            <a:extLst>
              <a:ext uri="{FF2B5EF4-FFF2-40B4-BE49-F238E27FC236}">
                <a16:creationId xmlns:a16="http://schemas.microsoft.com/office/drawing/2014/main" id="{6D104FE0-F3A8-4370-90AB-0E66C4FA1A94}"/>
              </a:ext>
            </a:extLst>
          </p:cNvPr>
          <p:cNvPicPr>
            <a:picLocks noChangeAspect="1"/>
          </p:cNvPicPr>
          <p:nvPr/>
        </p:nvPicPr>
        <p:blipFill>
          <a:blip r:embed="rId8"/>
          <a:stretch>
            <a:fillRect/>
          </a:stretch>
        </p:blipFill>
        <p:spPr>
          <a:xfrm>
            <a:off x="7629803" y="4822183"/>
            <a:ext cx="885282" cy="1570122"/>
          </a:xfrm>
          <a:prstGeom prst="rect">
            <a:avLst/>
          </a:prstGeom>
        </p:spPr>
      </p:pic>
      <p:pic>
        <p:nvPicPr>
          <p:cNvPr id="117" name="図 116" descr="スクリーンショット, 戸棚 が含まれている画像&#10;&#10;自動的に生成された説明">
            <a:extLst>
              <a:ext uri="{FF2B5EF4-FFF2-40B4-BE49-F238E27FC236}">
                <a16:creationId xmlns:a16="http://schemas.microsoft.com/office/drawing/2014/main" id="{878D8FD8-E031-4F3F-AAA7-7D9943897513}"/>
              </a:ext>
            </a:extLst>
          </p:cNvPr>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6186269" y="971195"/>
            <a:ext cx="883102" cy="1569600"/>
          </a:xfrm>
          <a:prstGeom prst="rect">
            <a:avLst/>
          </a:prstGeom>
        </p:spPr>
      </p:pic>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10"/>
          <a:stretch>
            <a:fillRect/>
          </a:stretch>
        </p:blipFill>
        <p:spPr>
          <a:xfrm>
            <a:off x="602774" y="968494"/>
            <a:ext cx="885435" cy="1570395"/>
          </a:xfrm>
          <a:prstGeom prst="rect">
            <a:avLst/>
          </a:prstGeom>
        </p:spPr>
      </p:pic>
      <p:pic>
        <p:nvPicPr>
          <p:cNvPr id="161" name="図 160">
            <a:extLst>
              <a:ext uri="{FF2B5EF4-FFF2-40B4-BE49-F238E27FC236}">
                <a16:creationId xmlns:a16="http://schemas.microsoft.com/office/drawing/2014/main" id="{F98E20FB-A5E6-44E6-B12C-79D36838B60A}"/>
              </a:ext>
            </a:extLst>
          </p:cNvPr>
          <p:cNvPicPr>
            <a:picLocks noChangeAspect="1"/>
          </p:cNvPicPr>
          <p:nvPr/>
        </p:nvPicPr>
        <p:blipFill>
          <a:blip r:embed="rId11"/>
          <a:stretch>
            <a:fillRect/>
          </a:stretch>
        </p:blipFill>
        <p:spPr>
          <a:xfrm>
            <a:off x="3382990" y="969343"/>
            <a:ext cx="885283" cy="15703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●部隊編成フロー</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29803" y="968494"/>
            <a:ext cx="885600" cy="1570395"/>
          </a:xfrm>
          <a:prstGeom prst="rect">
            <a:avLst/>
          </a:prstGeom>
        </p:spPr>
      </p:pic>
      <p:pic>
        <p:nvPicPr>
          <p:cNvPr id="164" name="図 163">
            <a:extLst>
              <a:ext uri="{FF2B5EF4-FFF2-40B4-BE49-F238E27FC236}">
                <a16:creationId xmlns:a16="http://schemas.microsoft.com/office/drawing/2014/main" id="{172433D8-72E0-41DD-9F7F-D3C213BBBAB9}"/>
              </a:ext>
            </a:extLst>
          </p:cNvPr>
          <p:cNvPicPr>
            <a:picLocks noChangeAspect="1"/>
          </p:cNvPicPr>
          <p:nvPr/>
        </p:nvPicPr>
        <p:blipFill>
          <a:blip r:embed="rId13"/>
          <a:stretch>
            <a:fillRect/>
          </a:stretch>
        </p:blipFill>
        <p:spPr>
          <a:xfrm>
            <a:off x="6186269" y="4828262"/>
            <a:ext cx="886448" cy="1570397"/>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10" idx="1"/>
          </p:cNvCxnSpPr>
          <p:nvPr/>
        </p:nvCxnSpPr>
        <p:spPr>
          <a:xfrm flipV="1">
            <a:off x="1488209" y="1744307"/>
            <a:ext cx="498404" cy="9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67">
            <a:extLst>
              <a:ext uri="{FF2B5EF4-FFF2-40B4-BE49-F238E27FC236}">
                <a16:creationId xmlns:a16="http://schemas.microsoft.com/office/drawing/2014/main" id="{9DD7F463-171E-40AD-9B72-C1F3D83EB71C}"/>
              </a:ext>
            </a:extLst>
          </p:cNvPr>
          <p:cNvCxnSpPr>
            <a:cxnSpLocks/>
            <a:stCxn id="10" idx="3"/>
            <a:endCxn id="482" idx="1"/>
          </p:cNvCxnSpPr>
          <p:nvPr/>
        </p:nvCxnSpPr>
        <p:spPr>
          <a:xfrm>
            <a:off x="2861466" y="1744307"/>
            <a:ext cx="521234" cy="19346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stCxn id="10" idx="3"/>
            <a:endCxn id="161" idx="1"/>
          </p:cNvCxnSpPr>
          <p:nvPr/>
        </p:nvCxnSpPr>
        <p:spPr>
          <a:xfrm>
            <a:off x="2861466" y="1744307"/>
            <a:ext cx="521524" cy="10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線矢印コネクタ 180">
            <a:extLst>
              <a:ext uri="{FF2B5EF4-FFF2-40B4-BE49-F238E27FC236}">
                <a16:creationId xmlns:a16="http://schemas.microsoft.com/office/drawing/2014/main" id="{C6198B00-FFBD-460F-BA15-AF4330B93190}"/>
              </a:ext>
            </a:extLst>
          </p:cNvPr>
          <p:cNvCxnSpPr>
            <a:cxnSpLocks/>
            <a:endCxn id="117" idx="1"/>
          </p:cNvCxnSpPr>
          <p:nvPr/>
        </p:nvCxnSpPr>
        <p:spPr>
          <a:xfrm>
            <a:off x="5667499" y="1753691"/>
            <a:ext cx="518770" cy="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CD2C9CAE-78E6-470E-9230-64809DDBDD32}"/>
              </a:ext>
            </a:extLst>
          </p:cNvPr>
          <p:cNvCxnSpPr>
            <a:cxnSpLocks/>
            <a:stCxn id="161" idx="3"/>
          </p:cNvCxnSpPr>
          <p:nvPr/>
        </p:nvCxnSpPr>
        <p:spPr>
          <a:xfrm flipV="1">
            <a:off x="4268273" y="1753691"/>
            <a:ext cx="512361" cy="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線矢印コネクタ 186">
            <a:extLst>
              <a:ext uri="{FF2B5EF4-FFF2-40B4-BE49-F238E27FC236}">
                <a16:creationId xmlns:a16="http://schemas.microsoft.com/office/drawing/2014/main" id="{7D101BDC-8CF1-4C73-A112-BD3CCAC7F3C7}"/>
              </a:ext>
            </a:extLst>
          </p:cNvPr>
          <p:cNvCxnSpPr>
            <a:cxnSpLocks/>
            <a:endCxn id="164" idx="1"/>
          </p:cNvCxnSpPr>
          <p:nvPr/>
        </p:nvCxnSpPr>
        <p:spPr>
          <a:xfrm>
            <a:off x="5667499" y="1753691"/>
            <a:ext cx="518770" cy="38597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117" idx="3"/>
            <a:endCxn id="49" idx="1"/>
          </p:cNvCxnSpPr>
          <p:nvPr/>
        </p:nvCxnSpPr>
        <p:spPr>
          <a:xfrm flipV="1">
            <a:off x="7069371" y="1753692"/>
            <a:ext cx="560432" cy="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1FCFDF90-5600-4C11-85ED-E8522E41EACA}"/>
              </a:ext>
            </a:extLst>
          </p:cNvPr>
          <p:cNvCxnSpPr>
            <a:cxnSpLocks/>
            <a:stCxn id="164" idx="3"/>
            <a:endCxn id="467" idx="1"/>
          </p:cNvCxnSpPr>
          <p:nvPr/>
        </p:nvCxnSpPr>
        <p:spPr>
          <a:xfrm flipV="1">
            <a:off x="7072717" y="5607244"/>
            <a:ext cx="557086" cy="6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043222" y="1507342"/>
            <a:ext cx="338554" cy="184666"/>
          </a:xfrm>
          <a:prstGeom prst="rect">
            <a:avLst/>
          </a:prstGeom>
          <a:noFill/>
        </p:spPr>
        <p:txBody>
          <a:bodyPr wrap="none" rtlCol="0">
            <a:spAutoFit/>
          </a:bodyPr>
          <a:lstStyle/>
          <a:p>
            <a:r>
              <a:rPr kumimoji="1" lang="ja-JP" altLang="en-US" sz="600"/>
              <a:t>編成</a:t>
            </a:r>
          </a:p>
        </p:txBody>
      </p:sp>
      <p:sp>
        <p:nvSpPr>
          <p:cNvPr id="217" name="テキスト ボックス 216">
            <a:extLst>
              <a:ext uri="{FF2B5EF4-FFF2-40B4-BE49-F238E27FC236}">
                <a16:creationId xmlns:a16="http://schemas.microsoft.com/office/drawing/2014/main" id="{1D0F7CD0-56DE-44BD-8AB9-2B8E4F15689E}"/>
              </a:ext>
            </a:extLst>
          </p:cNvPr>
          <p:cNvSpPr txBox="1"/>
          <p:nvPr/>
        </p:nvSpPr>
        <p:spPr>
          <a:xfrm>
            <a:off x="4381325" y="1436881"/>
            <a:ext cx="415498" cy="276999"/>
          </a:xfrm>
          <a:prstGeom prst="rect">
            <a:avLst/>
          </a:prstGeom>
          <a:noFill/>
        </p:spPr>
        <p:txBody>
          <a:bodyPr wrap="none" rtlCol="0">
            <a:spAutoFit/>
          </a:bodyPr>
          <a:lstStyle/>
          <a:p>
            <a:pPr algn="r"/>
            <a:r>
              <a:rPr kumimoji="1" lang="ja-JP" altLang="en-US" sz="600" dirty="0"/>
              <a:t>キャラ</a:t>
            </a:r>
            <a:endParaRPr kumimoji="1" lang="en-US" altLang="ja-JP" sz="600" dirty="0"/>
          </a:p>
          <a:p>
            <a:pPr algn="r"/>
            <a:r>
              <a:rPr kumimoji="1" lang="ja-JP" altLang="en-US" sz="600" dirty="0"/>
              <a:t>長押し</a:t>
            </a:r>
          </a:p>
        </p:txBody>
      </p:sp>
      <p:sp>
        <p:nvSpPr>
          <p:cNvPr id="218" name="テキスト ボックス 217">
            <a:extLst>
              <a:ext uri="{FF2B5EF4-FFF2-40B4-BE49-F238E27FC236}">
                <a16:creationId xmlns:a16="http://schemas.microsoft.com/office/drawing/2014/main" id="{949A8866-4021-4F28-A9BE-77B8EC593988}"/>
              </a:ext>
            </a:extLst>
          </p:cNvPr>
          <p:cNvSpPr txBox="1"/>
          <p:nvPr/>
        </p:nvSpPr>
        <p:spPr>
          <a:xfrm>
            <a:off x="5693826" y="1526122"/>
            <a:ext cx="495649" cy="184666"/>
          </a:xfrm>
          <a:prstGeom prst="rect">
            <a:avLst/>
          </a:prstGeom>
          <a:solidFill>
            <a:schemeClr val="bg1">
              <a:alpha val="59000"/>
            </a:schemeClr>
          </a:solidFill>
        </p:spPr>
        <p:txBody>
          <a:bodyPr wrap="square" rtlCol="0">
            <a:spAutoFit/>
          </a:bodyPr>
          <a:lstStyle/>
          <a:p>
            <a:pPr algn="r"/>
            <a:r>
              <a:rPr kumimoji="1" lang="en-US" altLang="ja-JP" sz="600"/>
              <a:t>TR</a:t>
            </a:r>
            <a:r>
              <a:rPr kumimoji="1" lang="ja-JP" altLang="en-US" sz="600"/>
              <a:t>換装</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7196078" y="1414089"/>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29" name="テキスト ボックス 228">
            <a:extLst>
              <a:ext uri="{FF2B5EF4-FFF2-40B4-BE49-F238E27FC236}">
                <a16:creationId xmlns:a16="http://schemas.microsoft.com/office/drawing/2014/main" id="{C9307A6C-6A92-4E5B-9125-55402185E43E}"/>
              </a:ext>
            </a:extLst>
          </p:cNvPr>
          <p:cNvSpPr txBox="1"/>
          <p:nvPr/>
        </p:nvSpPr>
        <p:spPr>
          <a:xfrm>
            <a:off x="5693826" y="5374782"/>
            <a:ext cx="492443" cy="184666"/>
          </a:xfrm>
          <a:prstGeom prst="rect">
            <a:avLst/>
          </a:prstGeom>
          <a:noFill/>
        </p:spPr>
        <p:txBody>
          <a:bodyPr wrap="none" rtlCol="0">
            <a:spAutoFit/>
          </a:bodyPr>
          <a:lstStyle/>
          <a:p>
            <a:pPr algn="r"/>
            <a:r>
              <a:rPr kumimoji="1" lang="ja-JP" altLang="en-US" sz="600"/>
              <a:t>武器変更</a:t>
            </a:r>
          </a:p>
        </p:txBody>
      </p:sp>
      <p:sp>
        <p:nvSpPr>
          <p:cNvPr id="230" name="テキスト ボックス 229">
            <a:extLst>
              <a:ext uri="{FF2B5EF4-FFF2-40B4-BE49-F238E27FC236}">
                <a16:creationId xmlns:a16="http://schemas.microsoft.com/office/drawing/2014/main" id="{DDEA4F11-BBFD-4181-9E1D-71B9CADBA394}"/>
              </a:ext>
            </a:extLst>
          </p:cNvPr>
          <p:cNvSpPr txBox="1"/>
          <p:nvPr/>
        </p:nvSpPr>
        <p:spPr>
          <a:xfrm>
            <a:off x="7214305" y="5330245"/>
            <a:ext cx="415498" cy="276999"/>
          </a:xfrm>
          <a:prstGeom prst="rect">
            <a:avLst/>
          </a:prstGeom>
          <a:noFill/>
        </p:spPr>
        <p:txBody>
          <a:bodyPr wrap="none" rtlCol="0">
            <a:spAutoFit/>
          </a:bodyPr>
          <a:lstStyle/>
          <a:p>
            <a:r>
              <a:rPr kumimoji="1" lang="ja-JP" altLang="en-US" sz="600"/>
              <a:t>武器</a:t>
            </a:r>
            <a:endParaRPr kumimoji="1" lang="en-US" altLang="ja-JP" sz="600"/>
          </a:p>
          <a:p>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46375" y="2554693"/>
            <a:ext cx="750580" cy="184666"/>
          </a:xfrm>
          <a:prstGeom prst="rect">
            <a:avLst/>
          </a:prstGeom>
          <a:noFill/>
        </p:spPr>
        <p:txBody>
          <a:bodyPr wrap="square" rtlCol="0">
            <a:spAutoFit/>
          </a:bodyPr>
          <a:lstStyle>
            <a:defPPr>
              <a:defRPr lang="en-US"/>
            </a:defPPr>
            <a:lvl1pPr algn="ctr">
              <a:defRPr kumimoji="1" sz="600"/>
            </a:lvl1pPr>
          </a:lstStyle>
          <a:p>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6106080" y="2554693"/>
            <a:ext cx="1045978" cy="184666"/>
          </a:xfrm>
          <a:prstGeom prst="rect">
            <a:avLst/>
          </a:prstGeom>
          <a:noFill/>
        </p:spPr>
        <p:txBody>
          <a:bodyPr wrap="square" rtlCol="0">
            <a:spAutoFit/>
          </a:bodyPr>
          <a:lstStyle>
            <a:defPPr>
              <a:defRPr lang="en-US"/>
            </a:defPPr>
            <a:lvl1pPr>
              <a:defRPr kumimoji="1" sz="600"/>
            </a:lvl1pPr>
          </a:lstStyle>
          <a:p>
            <a:pPr algn="ctr"/>
            <a:r>
              <a:rPr lang="en-US" altLang="ja-JP"/>
              <a:t>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301108" y="2554693"/>
            <a:ext cx="1045978" cy="276999"/>
          </a:xfrm>
          <a:prstGeom prst="rect">
            <a:avLst/>
          </a:prstGeom>
          <a:noFill/>
        </p:spPr>
        <p:txBody>
          <a:bodyPr wrap="square" rtlCol="0">
            <a:spAutoFit/>
          </a:bodyPr>
          <a:lstStyle>
            <a:defPPr>
              <a:defRPr lang="en-US"/>
            </a:defPPr>
            <a:lvl1pPr>
              <a:defRPr kumimoji="1" sz="600"/>
            </a:lvl1pPr>
          </a:lstStyle>
          <a:p>
            <a:pPr algn="ctr"/>
            <a:r>
              <a:rPr lang="ja-JP" altLang="en-US"/>
              <a:t>部隊キャラ選択画面</a:t>
            </a:r>
            <a:endParaRPr lang="en-US" altLang="ja-JP"/>
          </a:p>
          <a:p>
            <a:pPr algn="ctr"/>
            <a:r>
              <a:rPr lang="ja-JP" altLang="en-US"/>
              <a:t>（まとめ）</a:t>
            </a:r>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6106080" y="6434202"/>
            <a:ext cx="1045978" cy="184666"/>
          </a:xfrm>
          <a:prstGeom prst="rect">
            <a:avLst/>
          </a:prstGeom>
          <a:noFill/>
        </p:spPr>
        <p:txBody>
          <a:bodyPr wrap="square" rtlCol="0">
            <a:spAutoFit/>
          </a:bodyPr>
          <a:lstStyle>
            <a:defPPr>
              <a:defRPr lang="en-US"/>
            </a:defPPr>
            <a:lvl1pPr>
              <a:defRPr kumimoji="1" sz="600"/>
            </a:lvl1pPr>
          </a:lstStyle>
          <a:p>
            <a:pPr algn="ctr"/>
            <a:r>
              <a:rPr lang="ja-JP" altLang="en-US"/>
              <a:t>装備変更画面</a:t>
            </a:r>
          </a:p>
        </p:txBody>
      </p:sp>
      <p:sp>
        <p:nvSpPr>
          <p:cNvPr id="249" name="テキスト ボックス 248">
            <a:extLst>
              <a:ext uri="{FF2B5EF4-FFF2-40B4-BE49-F238E27FC236}">
                <a16:creationId xmlns:a16="http://schemas.microsoft.com/office/drawing/2014/main" id="{A474461B-D71B-4B0F-9A5E-A2BD577D77D5}"/>
              </a:ext>
            </a:extLst>
          </p:cNvPr>
          <p:cNvSpPr txBox="1"/>
          <p:nvPr/>
        </p:nvSpPr>
        <p:spPr>
          <a:xfrm>
            <a:off x="7749279" y="6413004"/>
            <a:ext cx="646331" cy="184666"/>
          </a:xfrm>
          <a:prstGeom prst="rect">
            <a:avLst/>
          </a:prstGeom>
          <a:noFill/>
        </p:spPr>
        <p:txBody>
          <a:bodyPr wrap="none" rtlCol="0">
            <a:spAutoFit/>
          </a:bodyPr>
          <a:lstStyle>
            <a:defPPr>
              <a:defRPr lang="en-US"/>
            </a:defPPr>
            <a:lvl1pPr>
              <a:defRPr kumimoji="1" sz="600"/>
            </a:lvl1pPr>
          </a:lstStyle>
          <a:p>
            <a:pPr algn="r"/>
            <a:r>
              <a:rPr lang="ja-JP" altLang="en-US"/>
              <a:t>装備設定画面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7666258" y="125075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7741282" y="2540174"/>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4795369" y="2554693"/>
            <a:ext cx="877163" cy="184666"/>
          </a:xfrm>
          <a:prstGeom prst="rect">
            <a:avLst/>
          </a:prstGeom>
          <a:noFill/>
        </p:spPr>
        <p:txBody>
          <a:bodyPr wrap="none" rtlCol="0">
            <a:spAutoFit/>
          </a:bodyPr>
          <a:lstStyle>
            <a:defPPr>
              <a:defRPr lang="en-US"/>
            </a:defPPr>
            <a:lvl1pPr>
              <a:defRPr kumimoji="1" sz="600"/>
            </a:lvl1pPr>
          </a:lstStyle>
          <a:p>
            <a:pPr algn="ctr"/>
            <a:r>
              <a:rPr lang="ja-JP" altLang="en-US"/>
              <a:t>部隊キャラ設定画面</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2681584" y="3337174"/>
            <a:ext cx="723275" cy="276999"/>
          </a:xfrm>
          <a:prstGeom prst="rect">
            <a:avLst/>
          </a:prstGeom>
          <a:noFill/>
        </p:spPr>
        <p:txBody>
          <a:bodyPr wrap="none" rtlCol="0">
            <a:spAutoFit/>
          </a:bodyPr>
          <a:lstStyle/>
          <a:p>
            <a:r>
              <a:rPr kumimoji="1" lang="ja-JP" altLang="en-US" sz="600"/>
              <a:t>キャラアイコン</a:t>
            </a:r>
            <a:endParaRPr kumimoji="1" lang="en-US" altLang="ja-JP" sz="600"/>
          </a:p>
          <a:p>
            <a:pPr algn="r"/>
            <a:r>
              <a:rPr kumimoji="1" lang="ja-JP" altLang="en-US" sz="600"/>
              <a:t>タップ</a:t>
            </a:r>
          </a:p>
        </p:txBody>
      </p:sp>
      <p:sp>
        <p:nvSpPr>
          <p:cNvPr id="57" name="テキスト ボックス 56">
            <a:extLst>
              <a:ext uri="{FF2B5EF4-FFF2-40B4-BE49-F238E27FC236}">
                <a16:creationId xmlns:a16="http://schemas.microsoft.com/office/drawing/2014/main" id="{9AF5242E-EFFE-4FFC-BBB8-8EC28759721C}"/>
              </a:ext>
            </a:extLst>
          </p:cNvPr>
          <p:cNvSpPr txBox="1"/>
          <p:nvPr/>
        </p:nvSpPr>
        <p:spPr>
          <a:xfrm>
            <a:off x="3301108" y="4473071"/>
            <a:ext cx="1045978" cy="276999"/>
          </a:xfrm>
          <a:prstGeom prst="rect">
            <a:avLst/>
          </a:prstGeom>
          <a:noFill/>
        </p:spPr>
        <p:txBody>
          <a:bodyPr wrap="square" rtlCol="0">
            <a:spAutoFit/>
          </a:bodyPr>
          <a:lstStyle>
            <a:defPPr>
              <a:defRPr lang="en-US"/>
            </a:defPPr>
            <a:lvl1pPr>
              <a:defRPr kumimoji="1" sz="600"/>
            </a:lvl1pPr>
          </a:lstStyle>
          <a:p>
            <a:pPr algn="ctr"/>
            <a:r>
              <a:rPr lang="ja-JP" altLang="en-US"/>
              <a:t>部隊キャラ選択画面</a:t>
            </a:r>
            <a:endParaRPr lang="en-US" altLang="ja-JP"/>
          </a:p>
          <a:p>
            <a:pPr algn="ctr"/>
            <a:r>
              <a:rPr lang="ja-JP" altLang="en-US"/>
              <a:t>（単体）</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82" idx="3"/>
          </p:cNvCxnSpPr>
          <p:nvPr/>
        </p:nvCxnSpPr>
        <p:spPr>
          <a:xfrm flipV="1">
            <a:off x="4268273" y="1753691"/>
            <a:ext cx="512361" cy="19252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117" idx="2"/>
            <a:endCxn id="5" idx="0"/>
          </p:cNvCxnSpPr>
          <p:nvPr/>
        </p:nvCxnSpPr>
        <p:spPr>
          <a:xfrm>
            <a:off x="6627820" y="2540795"/>
            <a:ext cx="3533" cy="37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2AAC9F9-E229-4333-8A11-D1537B07F1EE}"/>
              </a:ext>
            </a:extLst>
          </p:cNvPr>
          <p:cNvCxnSpPr>
            <a:cxnSpLocks/>
            <a:stCxn id="164" idx="0"/>
          </p:cNvCxnSpPr>
          <p:nvPr/>
        </p:nvCxnSpPr>
        <p:spPr>
          <a:xfrm flipH="1" flipV="1">
            <a:off x="6629088" y="4463771"/>
            <a:ext cx="405" cy="36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6106080" y="4475761"/>
            <a:ext cx="1045978" cy="184666"/>
          </a:xfrm>
          <a:prstGeom prst="rect">
            <a:avLst/>
          </a:prstGeom>
          <a:noFill/>
        </p:spPr>
        <p:txBody>
          <a:bodyPr wrap="square" rtlCol="0">
            <a:spAutoFit/>
          </a:bodyPr>
          <a:lstStyle>
            <a:defPPr>
              <a:defRPr lang="en-US"/>
            </a:defPPr>
            <a:lvl1pPr>
              <a:defRPr kumimoji="1" sz="600"/>
            </a:lvl1pPr>
          </a:lstStyle>
          <a:p>
            <a:pPr algn="ctr"/>
            <a:r>
              <a:rPr lang="ja-JP" altLang="en-US"/>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90528" y="2894171"/>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endCxn id="25" idx="0"/>
          </p:cNvCxnSpPr>
          <p:nvPr/>
        </p:nvCxnSpPr>
        <p:spPr>
          <a:xfrm>
            <a:off x="2430077" y="2537023"/>
            <a:ext cx="1958" cy="357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2046375" y="4477655"/>
            <a:ext cx="750580" cy="184666"/>
          </a:xfrm>
          <a:prstGeom prst="rect">
            <a:avLst/>
          </a:prstGeom>
          <a:noFill/>
        </p:spPr>
        <p:txBody>
          <a:bodyPr wrap="square" rtlCol="0">
            <a:spAutoFit/>
          </a:bodyPr>
          <a:lstStyle>
            <a:defPPr>
              <a:defRPr lang="en-US"/>
            </a:defPPr>
            <a:lvl1pPr algn="ctr">
              <a:defRPr kumimoji="1" sz="600"/>
            </a:lvl1pPr>
          </a:lstStyle>
          <a:p>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10" idx="3"/>
            <a:endCxn id="85" idx="2"/>
          </p:cNvCxnSpPr>
          <p:nvPr/>
        </p:nvCxnSpPr>
        <p:spPr>
          <a:xfrm flipV="1">
            <a:off x="2861466" y="891088"/>
            <a:ext cx="270834" cy="8532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693718" y="706422"/>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cxnSp>
        <p:nvCxnSpPr>
          <p:cNvPr id="54" name="直線矢印コネクタ 57">
            <a:extLst>
              <a:ext uri="{FF2B5EF4-FFF2-40B4-BE49-F238E27FC236}">
                <a16:creationId xmlns:a16="http://schemas.microsoft.com/office/drawing/2014/main" id="{6AEAC26B-7646-4F87-91D7-8AB09C7398DC}"/>
              </a:ext>
            </a:extLst>
          </p:cNvPr>
          <p:cNvCxnSpPr>
            <a:cxnSpLocks/>
            <a:stCxn id="10" idx="0"/>
            <a:endCxn id="235" idx="0"/>
          </p:cNvCxnSpPr>
          <p:nvPr/>
        </p:nvCxnSpPr>
        <p:spPr>
          <a:xfrm rot="16200000" flipH="1">
            <a:off x="3824988" y="-432455"/>
            <a:ext cx="149" cy="2802047"/>
          </a:xfrm>
          <a:prstGeom prst="bentConnector3">
            <a:avLst>
              <a:gd name="adj1" fmla="val -15342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55CF3CD8-4AA2-4B8C-9783-ED49521839A5}"/>
              </a:ext>
            </a:extLst>
          </p:cNvPr>
          <p:cNvSpPr txBox="1"/>
          <p:nvPr/>
        </p:nvSpPr>
        <p:spPr>
          <a:xfrm>
            <a:off x="4810588" y="416014"/>
            <a:ext cx="415498" cy="276999"/>
          </a:xfrm>
          <a:prstGeom prst="rect">
            <a:avLst/>
          </a:prstGeom>
          <a:noFill/>
        </p:spPr>
        <p:txBody>
          <a:bodyPr wrap="none" rtlCol="0">
            <a:spAutoFit/>
          </a:bodyPr>
          <a:lstStyle/>
          <a:p>
            <a:pPr algn="r"/>
            <a:r>
              <a:rPr kumimoji="1" lang="ja-JP" altLang="en-US" sz="600" dirty="0"/>
              <a:t>キャラ</a:t>
            </a:r>
            <a:endParaRPr kumimoji="1" lang="en-US" altLang="ja-JP" sz="600" dirty="0"/>
          </a:p>
          <a:p>
            <a:pPr algn="r"/>
            <a:r>
              <a:rPr kumimoji="1" lang="ja-JP" altLang="en-US" sz="600" dirty="0"/>
              <a:t>長押し</a:t>
            </a:r>
          </a:p>
        </p:txBody>
      </p:sp>
    </p:spTree>
    <p:extLst>
      <p:ext uri="{BB962C8B-B14F-4D97-AF65-F5344CB8AC3E}">
        <p14:creationId xmlns:p14="http://schemas.microsoft.com/office/powerpoint/2010/main" val="379743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BF9DAEAE-F0AC-4D59-8B15-3A2287E81E80}"/>
              </a:ext>
            </a:extLst>
          </p:cNvPr>
          <p:cNvPicPr>
            <a:picLocks noChangeAspect="1"/>
          </p:cNvPicPr>
          <p:nvPr/>
        </p:nvPicPr>
        <p:blipFill>
          <a:blip r:embed="rId2"/>
          <a:stretch>
            <a:fillRect/>
          </a:stretch>
        </p:blipFill>
        <p:spPr>
          <a:xfrm>
            <a:off x="1986613" y="968493"/>
            <a:ext cx="884052" cy="1567941"/>
          </a:xfrm>
          <a:prstGeom prst="rect">
            <a:avLst/>
          </a:prstGeom>
        </p:spPr>
      </p:pic>
      <p:pic>
        <p:nvPicPr>
          <p:cNvPr id="482" name="図 481">
            <a:extLst>
              <a:ext uri="{FF2B5EF4-FFF2-40B4-BE49-F238E27FC236}">
                <a16:creationId xmlns:a16="http://schemas.microsoft.com/office/drawing/2014/main" id="{7DBFD08A-249E-4009-85CA-0FEE98EB8F3E}"/>
              </a:ext>
            </a:extLst>
          </p:cNvPr>
          <p:cNvPicPr>
            <a:picLocks noChangeAspect="1"/>
          </p:cNvPicPr>
          <p:nvPr/>
        </p:nvPicPr>
        <p:blipFill>
          <a:blip r:embed="rId3"/>
          <a:stretch>
            <a:fillRect/>
          </a:stretch>
        </p:blipFill>
        <p:spPr>
          <a:xfrm>
            <a:off x="4789004" y="967423"/>
            <a:ext cx="885573" cy="1569600"/>
          </a:xfrm>
          <a:prstGeom prst="rect">
            <a:avLst/>
          </a:prstGeom>
        </p:spPr>
      </p:pic>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4"/>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●部隊編成フロー</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29" idx="1"/>
          </p:cNvCxnSpPr>
          <p:nvPr/>
        </p:nvCxnSpPr>
        <p:spPr>
          <a:xfrm flipV="1">
            <a:off x="1488209" y="1752464"/>
            <a:ext cx="498404" cy="1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46375" y="2554693"/>
            <a:ext cx="750580" cy="184666"/>
          </a:xfrm>
          <a:prstGeom prst="rect">
            <a:avLst/>
          </a:prstGeom>
          <a:noFill/>
        </p:spPr>
        <p:txBody>
          <a:bodyPr wrap="square" rtlCol="0">
            <a:spAutoFit/>
          </a:bodyPr>
          <a:lstStyle>
            <a:defPPr>
              <a:defRPr lang="en-US"/>
            </a:defPPr>
            <a:lvl1pPr algn="ctr">
              <a:defRPr kumimoji="1" sz="600"/>
            </a:lvl1pPr>
          </a:lstStyle>
          <a:p>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314185" y="2555889"/>
            <a:ext cx="1045978" cy="184666"/>
          </a:xfrm>
          <a:prstGeom prst="rect">
            <a:avLst/>
          </a:prstGeom>
          <a:noFill/>
        </p:spPr>
        <p:txBody>
          <a:bodyPr wrap="square" rtlCol="0">
            <a:spAutoFit/>
          </a:bodyPr>
          <a:lstStyle>
            <a:defPPr>
              <a:defRPr lang="en-US"/>
            </a:defPPr>
            <a:lvl1pPr>
              <a:defRPr kumimoji="1" sz="600"/>
            </a:lvl1pPr>
          </a:lstStyle>
          <a:p>
            <a:pPr algn="ct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5"/>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482" idx="1"/>
          </p:cNvCxnSpPr>
          <p:nvPr/>
        </p:nvCxnSpPr>
        <p:spPr>
          <a:xfrm flipV="1">
            <a:off x="4268431" y="1752223"/>
            <a:ext cx="520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29" idx="3"/>
            <a:endCxn id="472" idx="1"/>
          </p:cNvCxnSpPr>
          <p:nvPr/>
        </p:nvCxnSpPr>
        <p:spPr>
          <a:xfrm flipV="1">
            <a:off x="2870665" y="1752224"/>
            <a:ext cx="512166" cy="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テキスト ボックス 193">
            <a:extLst>
              <a:ext uri="{FF2B5EF4-FFF2-40B4-BE49-F238E27FC236}">
                <a16:creationId xmlns:a16="http://schemas.microsoft.com/office/drawing/2014/main" id="{ABB83D2F-FFBE-406C-B191-A031FCCC9D43}"/>
              </a:ext>
            </a:extLst>
          </p:cNvPr>
          <p:cNvSpPr txBox="1"/>
          <p:nvPr/>
        </p:nvSpPr>
        <p:spPr>
          <a:xfrm>
            <a:off x="4703691" y="2536435"/>
            <a:ext cx="1031051" cy="184666"/>
          </a:xfrm>
          <a:prstGeom prst="rect">
            <a:avLst/>
          </a:prstGeom>
          <a:noFill/>
        </p:spPr>
        <p:txBody>
          <a:bodyPr wrap="none" rtlCol="0">
            <a:spAutoFit/>
          </a:bodyPr>
          <a:lstStyle>
            <a:defPPr>
              <a:defRPr lang="en-US"/>
            </a:defPPr>
            <a:lvl1pPr>
              <a:defRPr kumimoji="1" sz="600"/>
            </a:lvl1pPr>
          </a:lstStyle>
          <a:p>
            <a:pPr algn="ctr"/>
            <a:r>
              <a:rPr lang="ja-JP" altLang="en-US"/>
              <a:t>支援兵器キャラ選択画面</a:t>
            </a:r>
          </a:p>
        </p:txBody>
      </p:sp>
    </p:spTree>
    <p:extLst>
      <p:ext uri="{BB962C8B-B14F-4D97-AF65-F5344CB8AC3E}">
        <p14:creationId xmlns:p14="http://schemas.microsoft.com/office/powerpoint/2010/main" val="3884249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8BB40A7B-9B67-48AA-966F-60F6FFE64361}"/>
              </a:ext>
            </a:extLst>
          </p:cNvPr>
          <p:cNvPicPr>
            <a:picLocks noChangeAspect="1"/>
          </p:cNvPicPr>
          <p:nvPr/>
        </p:nvPicPr>
        <p:blipFill>
          <a:blip r:embed="rId2"/>
          <a:stretch>
            <a:fillRect/>
          </a:stretch>
        </p:blipFill>
        <p:spPr>
          <a:xfrm>
            <a:off x="741160" y="1186454"/>
            <a:ext cx="2019252" cy="3581315"/>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4272705"/>
            <a:ext cx="758541" cy="200055"/>
          </a:xfrm>
          <a:prstGeom prst="rect">
            <a:avLst/>
          </a:prstGeom>
          <a:noFill/>
        </p:spPr>
        <p:txBody>
          <a:bodyPr wrap="none" rtlCol="0">
            <a:spAutoFit/>
          </a:bodyPr>
          <a:lstStyle/>
          <a:p>
            <a:r>
              <a:rPr kumimoji="1" lang="en-US" altLang="ja-JP" sz="700" dirty="0"/>
              <a:t>12.</a:t>
            </a:r>
            <a:r>
              <a:rPr kumimoji="1" lang="ja-JP" altLang="en-US" sz="700" dirty="0"/>
              <a:t>ページ表示</a:t>
            </a:r>
            <a:endParaRPr kumimoji="1" lang="en-US" altLang="ja-JP" sz="7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2959465" cy="276999"/>
          </a:xfrm>
          <a:prstGeom prst="rect">
            <a:avLst/>
          </a:prstGeom>
          <a:noFill/>
        </p:spPr>
        <p:txBody>
          <a:bodyPr wrap="none" rtlCol="0">
            <a:spAutoFit/>
          </a:bodyPr>
          <a:lstStyle/>
          <a:p>
            <a:r>
              <a:rPr kumimoji="1" lang="ja-JP" altLang="en-US" sz="1200" b="1" dirty="0"/>
              <a:t>○部隊編成画面（</a:t>
            </a:r>
            <a:r>
              <a:rPr kumimoji="1" lang="en-US" altLang="ja-JP" sz="1200" b="1" dirty="0"/>
              <a:t>1/4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40235" y="1345273"/>
            <a:ext cx="1919471" cy="7449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877163" cy="246221"/>
          </a:xfrm>
          <a:prstGeom prst="rect">
            <a:avLst/>
          </a:prstGeom>
          <a:noFill/>
        </p:spPr>
        <p:txBody>
          <a:bodyPr wrap="none" rtlCol="0">
            <a:spAutoFit/>
          </a:bodyPr>
          <a:lstStyle/>
          <a:p>
            <a:r>
              <a:rPr kumimoji="1" lang="en-US" altLang="ja-JP" sz="1000" b="1"/>
              <a:t>01.</a:t>
            </a:r>
            <a:r>
              <a:rPr kumimoji="1" lang="ja-JP" altLang="en-US" sz="1000" b="1"/>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t>02.</a:t>
            </a:r>
            <a:r>
              <a:rPr kumimoji="1" lang="ja-JP" altLang="en-US" sz="1000" b="1"/>
              <a:t>部隊</a:t>
            </a:r>
            <a:r>
              <a:rPr kumimoji="1" lang="en-US" altLang="ja-JP" sz="1000" b="1"/>
              <a:t>HP</a:t>
            </a:r>
            <a:endParaRPr kumimoji="1" lang="ja-JP" altLang="en-US" sz="1000" b="1"/>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877163" cy="246221"/>
          </a:xfrm>
          <a:prstGeom prst="rect">
            <a:avLst/>
          </a:prstGeom>
          <a:noFill/>
        </p:spPr>
        <p:txBody>
          <a:bodyPr wrap="none" rtlCol="0">
            <a:spAutoFit/>
          </a:bodyPr>
          <a:lstStyle/>
          <a:p>
            <a:r>
              <a:rPr kumimoji="1" lang="en-US" altLang="ja-JP" sz="1000" b="1"/>
              <a:t>03.</a:t>
            </a:r>
            <a:r>
              <a:rPr kumimoji="1" lang="ja-JP" altLang="en-US" sz="1000" b="1"/>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390124" cy="246221"/>
          </a:xfrm>
          <a:prstGeom prst="rect">
            <a:avLst/>
          </a:prstGeom>
          <a:noFill/>
        </p:spPr>
        <p:txBody>
          <a:bodyPr wrap="none" rtlCol="0">
            <a:spAutoFit/>
          </a:bodyPr>
          <a:lstStyle/>
          <a:p>
            <a:r>
              <a:rPr kumimoji="1" lang="en-US" altLang="ja-JP" sz="1000" b="1"/>
              <a:t>04.</a:t>
            </a:r>
            <a:r>
              <a:rPr kumimoji="1" lang="ja-JP" altLang="en-US" sz="1000" b="1"/>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dirty="0"/>
              <a:t>05.</a:t>
            </a:r>
            <a:r>
              <a:rPr kumimoji="1" lang="ja-JP" altLang="en-US" sz="1000" b="1" dirty="0"/>
              <a:t>キャラ情報</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加筆）</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3647152" cy="1169551"/>
          </a:xfrm>
          <a:prstGeom prst="rect">
            <a:avLst/>
          </a:prstGeom>
          <a:noFill/>
        </p:spPr>
        <p:txBody>
          <a:bodyPr wrap="none" rtlCol="0">
            <a:spAutoFit/>
          </a:bodyPr>
          <a:lstStyle/>
          <a:p>
            <a:r>
              <a:rPr kumimoji="1" lang="ja-JP" altLang="en-US" sz="1000" dirty="0"/>
              <a:t>部隊員の情報。ここでは概要のみをわからせるだけなので</a:t>
            </a:r>
            <a:endParaRPr kumimoji="1" lang="en-US" altLang="ja-JP" sz="1000" dirty="0"/>
          </a:p>
          <a:p>
            <a:r>
              <a:rPr kumimoji="1" lang="ja-JP" altLang="en-US" sz="1000" dirty="0"/>
              <a:t>以下の情報を記載する</a:t>
            </a:r>
            <a:endParaRPr kumimoji="1" lang="en-US" altLang="ja-JP" sz="1000" dirty="0"/>
          </a:p>
          <a:p>
            <a:r>
              <a:rPr kumimoji="1" lang="en-US" altLang="ja-JP" sz="1000" dirty="0"/>
              <a:t>1</a:t>
            </a:r>
            <a:r>
              <a:rPr kumimoji="1" lang="ja-JP" altLang="en-US" sz="1000" dirty="0"/>
              <a:t>．キャラアイコン</a:t>
            </a:r>
            <a:endParaRPr kumimoji="1" lang="en-US" altLang="ja-JP" sz="1000" dirty="0"/>
          </a:p>
          <a:p>
            <a:r>
              <a:rPr kumimoji="1" lang="en-US" altLang="ja-JP" sz="1000" dirty="0"/>
              <a:t>2</a:t>
            </a:r>
            <a:r>
              <a:rPr kumimoji="1" lang="ja-JP" altLang="en-US" sz="1000" dirty="0"/>
              <a:t>．攻撃力</a:t>
            </a:r>
            <a:endParaRPr kumimoji="1" lang="en-US" altLang="ja-JP" sz="1000" dirty="0"/>
          </a:p>
          <a:p>
            <a:r>
              <a:rPr kumimoji="1" lang="en-US" altLang="ja-JP" sz="1000" dirty="0"/>
              <a:t>3</a:t>
            </a:r>
            <a:r>
              <a:rPr kumimoji="1" lang="ja-JP" altLang="en-US" sz="1000" dirty="0"/>
              <a:t>．</a:t>
            </a:r>
            <a:r>
              <a:rPr kumimoji="1" lang="en-US" altLang="ja-JP" sz="1000" dirty="0"/>
              <a:t>TR</a:t>
            </a:r>
            <a:r>
              <a:rPr kumimoji="1" lang="ja-JP" altLang="en-US" sz="1000" dirty="0"/>
              <a:t>属性</a:t>
            </a:r>
            <a:endParaRPr kumimoji="1" lang="en-US" altLang="ja-JP" sz="1000" dirty="0"/>
          </a:p>
          <a:p>
            <a:endParaRPr kumimoji="1" lang="en-US" altLang="ja-JP" sz="1000" dirty="0"/>
          </a:p>
          <a:p>
            <a:r>
              <a:rPr kumimoji="1" lang="ja-JP" altLang="en-US" sz="1000" dirty="0"/>
              <a:t>タップで個人選択、長押しでキャラ設定画面へと遷移する。</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flipV="1">
            <a:off x="2541716" y="2815677"/>
            <a:ext cx="417990" cy="362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180842" y="1931207"/>
            <a:ext cx="778864" cy="1569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459094" y="1663952"/>
            <a:ext cx="1500612" cy="4175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6404" y="2485315"/>
            <a:ext cx="1743302" cy="423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2298583" y="3279225"/>
            <a:ext cx="661123" cy="8729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325461" y="3510145"/>
            <a:ext cx="1634245"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758541" cy="200055"/>
          </a:xfrm>
          <a:prstGeom prst="rect">
            <a:avLst/>
          </a:prstGeom>
          <a:noFill/>
        </p:spPr>
        <p:txBody>
          <a:bodyPr wrap="none" rtlCol="0">
            <a:spAutoFit/>
          </a:bodyPr>
          <a:lstStyle/>
          <a:p>
            <a:r>
              <a:rPr kumimoji="1" lang="en-US" altLang="ja-JP" sz="700"/>
              <a:t>05.</a:t>
            </a:r>
            <a:r>
              <a:rPr kumimoji="1" lang="ja-JP" altLang="en-US" sz="700"/>
              <a:t>キャラ情報</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848309" cy="200055"/>
          </a:xfrm>
          <a:prstGeom prst="rect">
            <a:avLst/>
          </a:prstGeom>
          <a:noFill/>
        </p:spPr>
        <p:txBody>
          <a:bodyPr wrap="none" rtlCol="0">
            <a:spAutoFit/>
          </a:bodyPr>
          <a:lstStyle/>
          <a:p>
            <a:r>
              <a:rPr kumimoji="1" lang="en-US" altLang="ja-JP" sz="700"/>
              <a:t>08.</a:t>
            </a:r>
            <a:r>
              <a:rPr kumimoji="1" lang="ja-JP" altLang="en-US" sz="700"/>
              <a:t>支援兵器情報</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579005" cy="200055"/>
          </a:xfrm>
          <a:prstGeom prst="rect">
            <a:avLst/>
          </a:prstGeom>
          <a:noFill/>
        </p:spPr>
        <p:txBody>
          <a:bodyPr wrap="none" rtlCol="0">
            <a:spAutoFit/>
          </a:bodyPr>
          <a:lstStyle/>
          <a:p>
            <a:r>
              <a:rPr kumimoji="1" lang="en-US" altLang="ja-JP" sz="700"/>
              <a:t>09.</a:t>
            </a:r>
            <a:r>
              <a:rPr kumimoji="1" lang="ja-JP" altLang="en-US" sz="700"/>
              <a:t>搭乗員</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967548"/>
            <a:ext cx="1261884" cy="246221"/>
          </a:xfrm>
          <a:prstGeom prst="rect">
            <a:avLst/>
          </a:prstGeom>
          <a:noFill/>
        </p:spPr>
        <p:txBody>
          <a:bodyPr wrap="none" rtlCol="0">
            <a:noAutofit/>
          </a:bodyPr>
          <a:lstStyle/>
          <a:p>
            <a:r>
              <a:rPr kumimoji="1" lang="en-US" altLang="ja-JP" sz="1000" b="1" dirty="0">
                <a:latin typeface="+mn-ea"/>
              </a:rPr>
              <a:t>06.</a:t>
            </a:r>
            <a:r>
              <a:rPr kumimoji="1" lang="ja-JP" altLang="en-US" sz="1000" b="1" dirty="0">
                <a:latin typeface="+mn-ea"/>
              </a:rPr>
              <a:t>編成</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5212379"/>
            <a:ext cx="1980029" cy="246221"/>
          </a:xfrm>
          <a:prstGeom prst="rect">
            <a:avLst/>
          </a:prstGeom>
          <a:noFill/>
        </p:spPr>
        <p:txBody>
          <a:bodyPr wrap="none" rtlCol="0">
            <a:spAutoFit/>
          </a:bodyPr>
          <a:lstStyle/>
          <a:p>
            <a:r>
              <a:rPr kumimoji="1" lang="ja-JP" altLang="en-US" sz="1000"/>
              <a:t>部隊のメンバーの選択をする。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242410"/>
            <a:ext cx="1835581" cy="158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758541" cy="200055"/>
          </a:xfrm>
          <a:prstGeom prst="rect">
            <a:avLst/>
          </a:prstGeom>
          <a:noFill/>
        </p:spPr>
        <p:txBody>
          <a:bodyPr wrap="none" rtlCol="0">
            <a:spAutoFit/>
          </a:bodyPr>
          <a:lstStyle/>
          <a:p>
            <a:r>
              <a:rPr kumimoji="1" lang="en-US" altLang="ja-JP" sz="700"/>
              <a:t>06.</a:t>
            </a:r>
            <a:r>
              <a:rPr kumimoji="1" lang="ja-JP" altLang="en-US" sz="700"/>
              <a:t>編成ボタン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flipV="1">
            <a:off x="1924492" y="3043694"/>
            <a:ext cx="1035214" cy="391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124125" y="3763917"/>
            <a:ext cx="1835581" cy="69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663889"/>
            <a:ext cx="848309" cy="200055"/>
          </a:xfrm>
          <a:prstGeom prst="rect">
            <a:avLst/>
          </a:prstGeom>
          <a:noFill/>
        </p:spPr>
        <p:txBody>
          <a:bodyPr wrap="none" rtlCol="0">
            <a:spAutoFit/>
          </a:bodyPr>
          <a:lstStyle/>
          <a:p>
            <a:r>
              <a:rPr kumimoji="1" lang="en-US" altLang="ja-JP" sz="700"/>
              <a:t>10.</a:t>
            </a:r>
            <a:r>
              <a:rPr kumimoji="1" lang="ja-JP" altLang="en-US" sz="700"/>
              <a:t>搭乗員カード</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p:cNvCxnSpPr>
          <p:nvPr/>
        </p:nvCxnSpPr>
        <p:spPr>
          <a:xfrm flipV="1">
            <a:off x="2442099" y="4006203"/>
            <a:ext cx="455177" cy="3490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3941083"/>
            <a:ext cx="938077" cy="200055"/>
          </a:xfrm>
          <a:prstGeom prst="rect">
            <a:avLst/>
          </a:prstGeom>
          <a:noFill/>
        </p:spPr>
        <p:txBody>
          <a:bodyPr wrap="none" rtlCol="0">
            <a:spAutoFit/>
          </a:bodyPr>
          <a:lstStyle/>
          <a:p>
            <a:r>
              <a:rPr kumimoji="1" lang="en-US" altLang="ja-JP" sz="700"/>
              <a:t>11.</a:t>
            </a:r>
            <a:r>
              <a:rPr kumimoji="1" lang="ja-JP" altLang="en-US" sz="700"/>
              <a:t>支援兵器ボタン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2069432" y="4291698"/>
            <a:ext cx="890274" cy="8103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758541" cy="200055"/>
          </a:xfrm>
          <a:prstGeom prst="rect">
            <a:avLst/>
          </a:prstGeom>
          <a:noFill/>
        </p:spPr>
        <p:txBody>
          <a:bodyPr wrap="none" rtlCol="0">
            <a:spAutoFit/>
          </a:bodyPr>
          <a:lstStyle/>
          <a:p>
            <a:r>
              <a:rPr kumimoji="1" lang="en-US" altLang="ja-JP" sz="700"/>
              <a:t>07.</a:t>
            </a:r>
            <a:r>
              <a:rPr kumimoji="1" lang="ja-JP" altLang="en-US" sz="700"/>
              <a:t>サブ見出し</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5523733"/>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サブ見出し</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5768564"/>
            <a:ext cx="2236510" cy="246221"/>
          </a:xfrm>
          <a:prstGeom prst="rect">
            <a:avLst/>
          </a:prstGeom>
          <a:noFill/>
        </p:spPr>
        <p:txBody>
          <a:bodyPr wrap="none" rtlCol="0">
            <a:spAutoFit/>
          </a:bodyPr>
          <a:lstStyle/>
          <a:p>
            <a:r>
              <a:rPr kumimoji="1" lang="ja-JP" altLang="en-US" sz="1000"/>
              <a:t>以下支援兵器の場所を表す見出し。</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Tree>
    <p:extLst>
      <p:ext uri="{BB962C8B-B14F-4D97-AF65-F5344CB8AC3E}">
        <p14:creationId xmlns:p14="http://schemas.microsoft.com/office/powerpoint/2010/main" val="221107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946640" cy="276999"/>
          </a:xfrm>
          <a:prstGeom prst="rect">
            <a:avLst/>
          </a:prstGeom>
          <a:noFill/>
        </p:spPr>
        <p:txBody>
          <a:bodyPr wrap="none" rtlCol="0">
            <a:spAutoFit/>
          </a:bodyPr>
          <a:lstStyle/>
          <a:p>
            <a:r>
              <a:rPr kumimoji="1" lang="ja-JP" altLang="en-US" sz="1200" b="1" dirty="0"/>
              <a:t>○部隊編成画面（</a:t>
            </a:r>
            <a:r>
              <a:rPr kumimoji="1" lang="en-US" altLang="ja-JP" sz="1200" b="1" dirty="0"/>
              <a:t>2/4</a:t>
            </a:r>
            <a:r>
              <a:rPr kumimoji="1" lang="ja-JP" altLang="en-US" sz="1200" b="1" dirty="0"/>
              <a:t>）</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133644" cy="246221"/>
          </a:xfrm>
          <a:prstGeom prst="rect">
            <a:avLst/>
          </a:prstGeom>
          <a:noFill/>
        </p:spPr>
        <p:txBody>
          <a:bodyPr wrap="none" rtlCol="0">
            <a:spAutoFit/>
          </a:bodyPr>
          <a:lstStyle/>
          <a:p>
            <a:r>
              <a:rPr kumimoji="1" lang="en-US" altLang="ja-JP" sz="1000" b="1"/>
              <a:t>08.</a:t>
            </a:r>
            <a:r>
              <a:rPr kumimoji="1" lang="ja-JP" altLang="en-US" sz="1000" b="1"/>
              <a:t>支援兵器情報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4164923" cy="2092881"/>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．兵科</a:t>
            </a:r>
            <a:endParaRPr kumimoji="1" lang="en-US" altLang="ja-JP" sz="1000"/>
          </a:p>
          <a:p>
            <a:r>
              <a:rPr kumimoji="1" lang="en-US" altLang="ja-JP" sz="1000"/>
              <a:t>3</a:t>
            </a:r>
            <a:r>
              <a:rPr kumimoji="1" lang="ja-JP" altLang="en-US" sz="1000"/>
              <a:t>．搭乗員（今後の支援兵器のデザインによって名称を変えるかも）</a:t>
            </a:r>
            <a:endParaRPr kumimoji="1" lang="en-US" altLang="ja-JP" sz="1000"/>
          </a:p>
          <a:p>
            <a:r>
              <a:rPr kumimoji="1" lang="en-US" altLang="ja-JP" sz="1000"/>
              <a:t>4</a:t>
            </a:r>
            <a:r>
              <a:rPr kumimoji="1" lang="ja-JP" altLang="en-US" sz="1000"/>
              <a:t>．攻撃力</a:t>
            </a:r>
            <a:endParaRPr kumimoji="1" lang="en-US" altLang="ja-JP" sz="1000"/>
          </a:p>
          <a:p>
            <a:r>
              <a:rPr kumimoji="1" lang="en-US" altLang="ja-JP" sz="1000"/>
              <a:t>5</a:t>
            </a:r>
            <a:r>
              <a:rPr kumimoji="1" lang="ja-JP" altLang="en-US" sz="1000"/>
              <a:t>．攻撃頻度</a:t>
            </a:r>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a:p>
            <a:r>
              <a:rPr kumimoji="1" lang="en-US" altLang="ja-JP" sz="1000"/>
              <a:t>※</a:t>
            </a:r>
            <a:r>
              <a:rPr kumimoji="1" lang="ja-JP" altLang="en-US" sz="1000"/>
              <a:t>できれば支援兵器自体の画像も用意する。</a:t>
            </a:r>
            <a:endParaRPr kumimoji="1" lang="en-US" altLang="ja-JP" sz="1000"/>
          </a:p>
          <a:p>
            <a:endParaRPr kumimoji="1" lang="en-US" altLang="ja-JP" sz="1000"/>
          </a:p>
          <a:p>
            <a:pPr marL="171450" indent="-171450">
              <a:buFontTx/>
              <a:buChar char="-"/>
            </a:pPr>
            <a:r>
              <a:rPr kumimoji="1" lang="ja-JP" altLang="en-US" sz="1000" b="1"/>
              <a:t>師団兵器の場合</a:t>
            </a:r>
            <a:endParaRPr kumimoji="1" lang="en-US" altLang="ja-JP" sz="1000" b="1"/>
          </a:p>
          <a:p>
            <a:endParaRPr kumimoji="1" lang="en-US" altLang="ja-JP" sz="1000"/>
          </a:p>
          <a:p>
            <a:r>
              <a:rPr kumimoji="1" lang="ja-JP" altLang="en-US" sz="1000"/>
              <a:t>　師団兵器についてはキャラとカードの表示が不要になる。</a:t>
            </a:r>
            <a:endParaRPr kumimoji="1" lang="en-US" altLang="ja-JP" sz="1000"/>
          </a:p>
          <a:p>
            <a:r>
              <a:rPr kumimoji="1" lang="ja-JP" altLang="en-US" sz="1000"/>
              <a:t>　パラメータ的な表示内容は支援兵器と同様。</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46707"/>
            <a:ext cx="1199627" cy="246221"/>
          </a:xfrm>
          <a:prstGeom prst="rect">
            <a:avLst/>
          </a:prstGeom>
          <a:noFill/>
        </p:spPr>
        <p:txBody>
          <a:bodyPr wrap="square" rtlCol="0">
            <a:noAutofit/>
          </a:bodyPr>
          <a:lstStyle/>
          <a:p>
            <a:r>
              <a:rPr kumimoji="1" lang="en-US" altLang="ja-JP" sz="1000" b="1"/>
              <a:t>09.</a:t>
            </a:r>
            <a:r>
              <a:rPr kumimoji="1" lang="ja-JP" altLang="en-US" sz="1000" b="1"/>
              <a:t>搭乗員</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291538"/>
            <a:ext cx="3044423" cy="246221"/>
          </a:xfrm>
          <a:prstGeom prst="rect">
            <a:avLst/>
          </a:prstGeom>
          <a:noFill/>
        </p:spPr>
        <p:txBody>
          <a:bodyPr wrap="none" rtlCol="0">
            <a:spAutoFit/>
          </a:bodyPr>
          <a:lstStyle/>
          <a:p>
            <a:r>
              <a:rPr kumimoji="1" lang="ja-JP" altLang="en-US" sz="1000"/>
              <a:t>搭乗員です。</a:t>
            </a:r>
            <a:r>
              <a:rPr kumimoji="1" lang="en-US" altLang="ja-JP" sz="1000"/>
              <a:t>2D</a:t>
            </a:r>
            <a:r>
              <a:rPr kumimoji="1" lang="ja-JP" altLang="en-US" sz="1000"/>
              <a:t>かモデルかはデザインに任せる。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633966"/>
            <a:ext cx="1133644" cy="246221"/>
          </a:xfrm>
          <a:prstGeom prst="rect">
            <a:avLst/>
          </a:prstGeom>
          <a:noFill/>
        </p:spPr>
        <p:txBody>
          <a:bodyPr wrap="none" rtlCol="0">
            <a:spAutoFit/>
          </a:bodyPr>
          <a:lstStyle/>
          <a:p>
            <a:r>
              <a:rPr kumimoji="1" lang="en-US" altLang="ja-JP" sz="1000" b="1"/>
              <a:t>10.</a:t>
            </a:r>
            <a:r>
              <a:rPr kumimoji="1" lang="ja-JP" altLang="en-US" sz="1000" b="1"/>
              <a:t>搭乗員カード</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878797"/>
            <a:ext cx="4460647" cy="1015663"/>
          </a:xfrm>
          <a:prstGeom prst="rect">
            <a:avLst/>
          </a:prstGeom>
          <a:noFill/>
        </p:spPr>
        <p:txBody>
          <a:bodyPr wrap="square" rtlCol="0">
            <a:spAutoFit/>
          </a:bodyPr>
          <a:lstStyle/>
          <a:p>
            <a:r>
              <a:rPr kumimoji="1" lang="ja-JP" altLang="en-US" sz="1000"/>
              <a:t>搭乗員の持つアクティブなカードを表示する。</a:t>
            </a:r>
            <a:endParaRPr kumimoji="1" lang="en-US" altLang="ja-JP" sz="1000"/>
          </a:p>
          <a:p>
            <a:r>
              <a:rPr kumimoji="1" lang="ja-JP" altLang="en-US" sz="1000"/>
              <a:t>以下の情報が必要。</a:t>
            </a:r>
            <a:endParaRPr kumimoji="1" lang="en-US" altLang="ja-JP" sz="1000"/>
          </a:p>
          <a:p>
            <a:r>
              <a:rPr kumimoji="1" lang="en-US" altLang="ja-JP" sz="1000"/>
              <a:t>1</a:t>
            </a:r>
            <a:r>
              <a:rPr kumimoji="1" lang="ja-JP" altLang="en-US" sz="1000"/>
              <a:t>．カード絵</a:t>
            </a:r>
            <a:endParaRPr kumimoji="1" lang="en-US" altLang="ja-JP" sz="1000"/>
          </a:p>
          <a:p>
            <a:r>
              <a:rPr kumimoji="1" lang="en-US" altLang="ja-JP" sz="1000"/>
              <a:t>2</a:t>
            </a:r>
            <a:r>
              <a:rPr kumimoji="1" lang="ja-JP" altLang="en-US" sz="1000"/>
              <a:t>．属性アイコン</a:t>
            </a:r>
            <a:endParaRPr kumimoji="1" lang="en-US" altLang="ja-JP" sz="1000"/>
          </a:p>
          <a:p>
            <a:r>
              <a:rPr kumimoji="1" lang="en-US" altLang="ja-JP" sz="1000"/>
              <a:t>3</a:t>
            </a:r>
            <a:r>
              <a:rPr kumimoji="1" lang="ja-JP" altLang="en-US" sz="1000"/>
              <a:t>．カード</a:t>
            </a:r>
            <a:r>
              <a:rPr kumimoji="1" lang="en-US" altLang="ja-JP" sz="1000" err="1"/>
              <a:t>Lv</a:t>
            </a:r>
            <a:endParaRPr kumimoji="1" lang="en-US" altLang="ja-JP" sz="1000"/>
          </a:p>
          <a:p>
            <a:r>
              <a:rPr kumimoji="1" lang="en-US" altLang="ja-JP" sz="1000"/>
              <a:t>※</a:t>
            </a:r>
            <a:r>
              <a:rPr kumimoji="1" lang="ja-JP" altLang="en-US" sz="1000"/>
              <a:t>スキルについては割愛。</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953775"/>
            <a:ext cx="1261884" cy="246221"/>
          </a:xfrm>
          <a:prstGeom prst="rect">
            <a:avLst/>
          </a:prstGeom>
          <a:noFill/>
        </p:spPr>
        <p:txBody>
          <a:bodyPr wrap="none" rtlCol="0">
            <a:spAutoFit/>
          </a:bodyPr>
          <a:lstStyle/>
          <a:p>
            <a:r>
              <a:rPr kumimoji="1" lang="en-US" altLang="ja-JP" sz="1000" b="1"/>
              <a:t>11.</a:t>
            </a:r>
            <a:r>
              <a:rPr kumimoji="1" lang="ja-JP" altLang="en-US" sz="1000" b="1"/>
              <a:t>支援兵器ボタン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5198606"/>
            <a:ext cx="1980029" cy="246221"/>
          </a:xfrm>
          <a:prstGeom prst="rect">
            <a:avLst/>
          </a:prstGeom>
          <a:noFill/>
        </p:spPr>
        <p:txBody>
          <a:bodyPr wrap="none" rtlCol="0">
            <a:spAutoFit/>
          </a:bodyPr>
          <a:lstStyle/>
          <a:p>
            <a:r>
              <a:rPr kumimoji="1" lang="ja-JP" altLang="en-US" sz="1000"/>
              <a:t>支援兵器をセットするボタン。</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5504142"/>
            <a:ext cx="1109484" cy="211274"/>
          </a:xfrm>
          <a:prstGeom prst="rect">
            <a:avLst/>
          </a:prstGeom>
          <a:noFill/>
        </p:spPr>
        <p:txBody>
          <a:bodyPr wrap="none" rtlCol="0">
            <a:noAutofit/>
          </a:bodyPr>
          <a:lstStyle/>
          <a:p>
            <a:r>
              <a:rPr kumimoji="1" lang="en-US" altLang="ja-JP" sz="1000" b="1" dirty="0"/>
              <a:t>12.</a:t>
            </a:r>
            <a:r>
              <a:rPr kumimoji="1" lang="ja-JP" altLang="en-US" sz="1000" b="1" dirty="0"/>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5748973"/>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pic>
        <p:nvPicPr>
          <p:cNvPr id="47" name="図 46">
            <a:extLst>
              <a:ext uri="{FF2B5EF4-FFF2-40B4-BE49-F238E27FC236}">
                <a16:creationId xmlns:a16="http://schemas.microsoft.com/office/drawing/2014/main" id="{A2AD130B-682A-4086-9AB3-1309161EA23A}"/>
              </a:ext>
            </a:extLst>
          </p:cNvPr>
          <p:cNvPicPr>
            <a:picLocks noChangeAspect="1"/>
          </p:cNvPicPr>
          <p:nvPr/>
        </p:nvPicPr>
        <p:blipFill>
          <a:blip r:embed="rId2"/>
          <a:stretch>
            <a:fillRect/>
          </a:stretch>
        </p:blipFill>
        <p:spPr>
          <a:xfrm>
            <a:off x="741160" y="980701"/>
            <a:ext cx="2019252" cy="3581315"/>
          </a:xfrm>
          <a:prstGeom prst="rect">
            <a:avLst/>
          </a:prstGeom>
        </p:spPr>
      </p:pic>
      <p:sp>
        <p:nvSpPr>
          <p:cNvPr id="48" name="テキスト ボックス 47">
            <a:extLst>
              <a:ext uri="{FF2B5EF4-FFF2-40B4-BE49-F238E27FC236}">
                <a16:creationId xmlns:a16="http://schemas.microsoft.com/office/drawing/2014/main" id="{E8099C43-34A5-400D-851A-32ACEE060C07}"/>
              </a:ext>
            </a:extLst>
          </p:cNvPr>
          <p:cNvSpPr txBox="1"/>
          <p:nvPr/>
        </p:nvSpPr>
        <p:spPr>
          <a:xfrm>
            <a:off x="2959706" y="4066952"/>
            <a:ext cx="758541" cy="200055"/>
          </a:xfrm>
          <a:prstGeom prst="rect">
            <a:avLst/>
          </a:prstGeom>
          <a:noFill/>
        </p:spPr>
        <p:txBody>
          <a:bodyPr wrap="none" rtlCol="0">
            <a:spAutoFit/>
          </a:bodyPr>
          <a:lstStyle/>
          <a:p>
            <a:r>
              <a:rPr kumimoji="1" lang="en-US" altLang="ja-JP" sz="700" dirty="0"/>
              <a:t>12.</a:t>
            </a:r>
            <a:r>
              <a:rPr kumimoji="1" lang="ja-JP" altLang="en-US" sz="700" dirty="0"/>
              <a:t>ページ表示</a:t>
            </a:r>
            <a:endParaRPr kumimoji="1" lang="en-US" altLang="ja-JP" sz="700" dirty="0"/>
          </a:p>
        </p:txBody>
      </p:sp>
      <p:cxnSp>
        <p:nvCxnSpPr>
          <p:cNvPr id="51" name="直線コネクタ 50">
            <a:extLst>
              <a:ext uri="{FF2B5EF4-FFF2-40B4-BE49-F238E27FC236}">
                <a16:creationId xmlns:a16="http://schemas.microsoft.com/office/drawing/2014/main" id="{DF8EBD04-5D2A-473D-969D-C5DD03AEA5BE}"/>
              </a:ext>
            </a:extLst>
          </p:cNvPr>
          <p:cNvCxnSpPr>
            <a:cxnSpLocks/>
            <a:endCxn id="52" idx="1"/>
          </p:cNvCxnSpPr>
          <p:nvPr/>
        </p:nvCxnSpPr>
        <p:spPr>
          <a:xfrm flipV="1">
            <a:off x="1040235" y="1139520"/>
            <a:ext cx="1919471" cy="7449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78785F7E-A3A8-422B-B3D9-EF025B2480D0}"/>
              </a:ext>
            </a:extLst>
          </p:cNvPr>
          <p:cNvSpPr txBox="1"/>
          <p:nvPr/>
        </p:nvSpPr>
        <p:spPr>
          <a:xfrm>
            <a:off x="2959706" y="1039492"/>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53" name="直線コネクタ 52">
            <a:extLst>
              <a:ext uri="{FF2B5EF4-FFF2-40B4-BE49-F238E27FC236}">
                <a16:creationId xmlns:a16="http://schemas.microsoft.com/office/drawing/2014/main" id="{C887DF5C-9545-43F7-912B-A5EC097B8C71}"/>
              </a:ext>
            </a:extLst>
          </p:cNvPr>
          <p:cNvCxnSpPr>
            <a:cxnSpLocks/>
            <a:endCxn id="105" idx="1"/>
          </p:cNvCxnSpPr>
          <p:nvPr/>
        </p:nvCxnSpPr>
        <p:spPr>
          <a:xfrm flipV="1">
            <a:off x="2541716" y="2609924"/>
            <a:ext cx="417990" cy="362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A5821E3-26E6-425C-9898-E83A039566E3}"/>
              </a:ext>
            </a:extLst>
          </p:cNvPr>
          <p:cNvCxnSpPr>
            <a:cxnSpLocks/>
            <a:endCxn id="60" idx="1"/>
          </p:cNvCxnSpPr>
          <p:nvPr/>
        </p:nvCxnSpPr>
        <p:spPr>
          <a:xfrm flipV="1">
            <a:off x="2180842" y="1725454"/>
            <a:ext cx="778864" cy="1569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74F7340-7DF0-49B9-8D26-CA65944EDCC7}"/>
              </a:ext>
            </a:extLst>
          </p:cNvPr>
          <p:cNvCxnSpPr>
            <a:cxnSpLocks/>
            <a:endCxn id="59" idx="1"/>
          </p:cNvCxnSpPr>
          <p:nvPr/>
        </p:nvCxnSpPr>
        <p:spPr>
          <a:xfrm flipV="1">
            <a:off x="1459094" y="1458199"/>
            <a:ext cx="1500612" cy="4175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31189A7-6057-4C79-A7C8-76521B1C58DB}"/>
              </a:ext>
            </a:extLst>
          </p:cNvPr>
          <p:cNvCxnSpPr>
            <a:cxnSpLocks/>
            <a:endCxn id="101" idx="1"/>
          </p:cNvCxnSpPr>
          <p:nvPr/>
        </p:nvCxnSpPr>
        <p:spPr>
          <a:xfrm>
            <a:off x="1216404" y="2279562"/>
            <a:ext cx="1743302" cy="423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E0AF850B-6E18-4590-95DB-F7EA69EA16EE}"/>
              </a:ext>
            </a:extLst>
          </p:cNvPr>
          <p:cNvCxnSpPr>
            <a:cxnSpLocks/>
            <a:endCxn id="102" idx="1"/>
          </p:cNvCxnSpPr>
          <p:nvPr/>
        </p:nvCxnSpPr>
        <p:spPr>
          <a:xfrm flipV="1">
            <a:off x="2298583" y="3073472"/>
            <a:ext cx="661123" cy="8729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DB6D2179-B1F0-4F0C-8B5D-4F79C8028D44}"/>
              </a:ext>
            </a:extLst>
          </p:cNvPr>
          <p:cNvCxnSpPr>
            <a:cxnSpLocks/>
            <a:endCxn id="103" idx="1"/>
          </p:cNvCxnSpPr>
          <p:nvPr/>
        </p:nvCxnSpPr>
        <p:spPr>
          <a:xfrm>
            <a:off x="1325461" y="3304392"/>
            <a:ext cx="1634245"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E938F12-4524-4A0C-BE58-B03DA0B0DBB1}"/>
              </a:ext>
            </a:extLst>
          </p:cNvPr>
          <p:cNvSpPr txBox="1"/>
          <p:nvPr/>
        </p:nvSpPr>
        <p:spPr>
          <a:xfrm>
            <a:off x="2959706" y="1358171"/>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60" name="テキスト ボックス 59">
            <a:extLst>
              <a:ext uri="{FF2B5EF4-FFF2-40B4-BE49-F238E27FC236}">
                <a16:creationId xmlns:a16="http://schemas.microsoft.com/office/drawing/2014/main" id="{E273E9A4-48D2-459F-8DDA-545E5483A1B6}"/>
              </a:ext>
            </a:extLst>
          </p:cNvPr>
          <p:cNvSpPr txBox="1"/>
          <p:nvPr/>
        </p:nvSpPr>
        <p:spPr>
          <a:xfrm>
            <a:off x="2959706" y="1625426"/>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78" name="テキスト ボックス 77">
            <a:extLst>
              <a:ext uri="{FF2B5EF4-FFF2-40B4-BE49-F238E27FC236}">
                <a16:creationId xmlns:a16="http://schemas.microsoft.com/office/drawing/2014/main" id="{8CDB340A-9E28-4EE4-A2EA-A2B8DD4A6F59}"/>
              </a:ext>
            </a:extLst>
          </p:cNvPr>
          <p:cNvSpPr txBox="1"/>
          <p:nvPr/>
        </p:nvSpPr>
        <p:spPr>
          <a:xfrm>
            <a:off x="2959706" y="1952494"/>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01" name="テキスト ボックス 100">
            <a:extLst>
              <a:ext uri="{FF2B5EF4-FFF2-40B4-BE49-F238E27FC236}">
                <a16:creationId xmlns:a16="http://schemas.microsoft.com/office/drawing/2014/main" id="{B5968A04-9D41-460A-840D-7588480DC690}"/>
              </a:ext>
            </a:extLst>
          </p:cNvPr>
          <p:cNvSpPr txBox="1"/>
          <p:nvPr/>
        </p:nvSpPr>
        <p:spPr>
          <a:xfrm>
            <a:off x="2959706" y="2221919"/>
            <a:ext cx="758541" cy="200055"/>
          </a:xfrm>
          <a:prstGeom prst="rect">
            <a:avLst/>
          </a:prstGeom>
          <a:noFill/>
        </p:spPr>
        <p:txBody>
          <a:bodyPr wrap="none" rtlCol="0">
            <a:spAutoFit/>
          </a:bodyPr>
          <a:lstStyle/>
          <a:p>
            <a:r>
              <a:rPr kumimoji="1" lang="en-US" altLang="ja-JP" sz="700"/>
              <a:t>05.</a:t>
            </a:r>
            <a:r>
              <a:rPr kumimoji="1" lang="ja-JP" altLang="en-US" sz="700"/>
              <a:t>キャラ情報</a:t>
            </a:r>
            <a:endParaRPr kumimoji="1" lang="en-US" altLang="ja-JP" sz="700"/>
          </a:p>
        </p:txBody>
      </p:sp>
      <p:sp>
        <p:nvSpPr>
          <p:cNvPr id="102" name="テキスト ボックス 101">
            <a:extLst>
              <a:ext uri="{FF2B5EF4-FFF2-40B4-BE49-F238E27FC236}">
                <a16:creationId xmlns:a16="http://schemas.microsoft.com/office/drawing/2014/main" id="{2832DE81-8CB2-4CA5-8CF5-8245164267B7}"/>
              </a:ext>
            </a:extLst>
          </p:cNvPr>
          <p:cNvSpPr txBox="1"/>
          <p:nvPr/>
        </p:nvSpPr>
        <p:spPr>
          <a:xfrm>
            <a:off x="2959706" y="2973444"/>
            <a:ext cx="848309" cy="200055"/>
          </a:xfrm>
          <a:prstGeom prst="rect">
            <a:avLst/>
          </a:prstGeom>
          <a:noFill/>
        </p:spPr>
        <p:txBody>
          <a:bodyPr wrap="none" rtlCol="0">
            <a:spAutoFit/>
          </a:bodyPr>
          <a:lstStyle/>
          <a:p>
            <a:r>
              <a:rPr kumimoji="1" lang="en-US" altLang="ja-JP" sz="700"/>
              <a:t>08.</a:t>
            </a:r>
            <a:r>
              <a:rPr kumimoji="1" lang="ja-JP" altLang="en-US" sz="700"/>
              <a:t>支援兵器情報</a:t>
            </a:r>
            <a:endParaRPr kumimoji="1" lang="en-US" altLang="ja-JP" sz="700"/>
          </a:p>
        </p:txBody>
      </p:sp>
      <p:sp>
        <p:nvSpPr>
          <p:cNvPr id="103" name="テキスト ボックス 102">
            <a:extLst>
              <a:ext uri="{FF2B5EF4-FFF2-40B4-BE49-F238E27FC236}">
                <a16:creationId xmlns:a16="http://schemas.microsoft.com/office/drawing/2014/main" id="{A3C4D147-2B29-4F6D-B1E1-175B073BF191}"/>
              </a:ext>
            </a:extLst>
          </p:cNvPr>
          <p:cNvSpPr txBox="1"/>
          <p:nvPr/>
        </p:nvSpPr>
        <p:spPr>
          <a:xfrm>
            <a:off x="2959706" y="3204364"/>
            <a:ext cx="579005" cy="200055"/>
          </a:xfrm>
          <a:prstGeom prst="rect">
            <a:avLst/>
          </a:prstGeom>
          <a:noFill/>
        </p:spPr>
        <p:txBody>
          <a:bodyPr wrap="none" rtlCol="0">
            <a:spAutoFit/>
          </a:bodyPr>
          <a:lstStyle/>
          <a:p>
            <a:r>
              <a:rPr kumimoji="1" lang="en-US" altLang="ja-JP" sz="700"/>
              <a:t>09.</a:t>
            </a:r>
            <a:r>
              <a:rPr kumimoji="1" lang="ja-JP" altLang="en-US" sz="700"/>
              <a:t>搭乗員</a:t>
            </a:r>
            <a:endParaRPr kumimoji="1" lang="en-US" altLang="ja-JP" sz="700"/>
          </a:p>
        </p:txBody>
      </p:sp>
      <p:cxnSp>
        <p:nvCxnSpPr>
          <p:cNvPr id="104" name="直線コネクタ 103">
            <a:extLst>
              <a:ext uri="{FF2B5EF4-FFF2-40B4-BE49-F238E27FC236}">
                <a16:creationId xmlns:a16="http://schemas.microsoft.com/office/drawing/2014/main" id="{AD4F9EA4-FFDE-4D71-8A42-A84A692DE105}"/>
              </a:ext>
            </a:extLst>
          </p:cNvPr>
          <p:cNvCxnSpPr>
            <a:cxnSpLocks/>
            <a:endCxn id="78" idx="1"/>
          </p:cNvCxnSpPr>
          <p:nvPr/>
        </p:nvCxnSpPr>
        <p:spPr>
          <a:xfrm>
            <a:off x="1124125" y="2036657"/>
            <a:ext cx="1835581" cy="158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367B0CA9-444F-4A60-9A50-607C129844A7}"/>
              </a:ext>
            </a:extLst>
          </p:cNvPr>
          <p:cNvSpPr txBox="1"/>
          <p:nvPr/>
        </p:nvSpPr>
        <p:spPr>
          <a:xfrm>
            <a:off x="2959706" y="2509896"/>
            <a:ext cx="758541" cy="200055"/>
          </a:xfrm>
          <a:prstGeom prst="rect">
            <a:avLst/>
          </a:prstGeom>
          <a:noFill/>
        </p:spPr>
        <p:txBody>
          <a:bodyPr wrap="none" rtlCol="0">
            <a:spAutoFit/>
          </a:bodyPr>
          <a:lstStyle/>
          <a:p>
            <a:r>
              <a:rPr kumimoji="1" lang="en-US" altLang="ja-JP" sz="700"/>
              <a:t>06.</a:t>
            </a:r>
            <a:r>
              <a:rPr kumimoji="1" lang="ja-JP" altLang="en-US" sz="700"/>
              <a:t>編成ボタン</a:t>
            </a:r>
            <a:endParaRPr kumimoji="1" lang="en-US" altLang="ja-JP" sz="700"/>
          </a:p>
        </p:txBody>
      </p:sp>
      <p:cxnSp>
        <p:nvCxnSpPr>
          <p:cNvPr id="106" name="直線コネクタ 105">
            <a:extLst>
              <a:ext uri="{FF2B5EF4-FFF2-40B4-BE49-F238E27FC236}">
                <a16:creationId xmlns:a16="http://schemas.microsoft.com/office/drawing/2014/main" id="{FD6BDD68-D024-4136-A70B-D908EEC28BF7}"/>
              </a:ext>
            </a:extLst>
          </p:cNvPr>
          <p:cNvCxnSpPr>
            <a:cxnSpLocks/>
            <a:endCxn id="112" idx="1"/>
          </p:cNvCxnSpPr>
          <p:nvPr/>
        </p:nvCxnSpPr>
        <p:spPr>
          <a:xfrm flipV="1">
            <a:off x="1924492" y="2837941"/>
            <a:ext cx="1035214" cy="391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43F0543D-921A-4F04-B34F-E40AC583BB81}"/>
              </a:ext>
            </a:extLst>
          </p:cNvPr>
          <p:cNvCxnSpPr>
            <a:cxnSpLocks/>
            <a:endCxn id="108" idx="1"/>
          </p:cNvCxnSpPr>
          <p:nvPr/>
        </p:nvCxnSpPr>
        <p:spPr>
          <a:xfrm flipV="1">
            <a:off x="1124125" y="3558164"/>
            <a:ext cx="1835581" cy="69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A7515F8A-9E27-4FAC-9A8B-CAC5077BFE85}"/>
              </a:ext>
            </a:extLst>
          </p:cNvPr>
          <p:cNvSpPr txBox="1"/>
          <p:nvPr/>
        </p:nvSpPr>
        <p:spPr>
          <a:xfrm>
            <a:off x="2959706" y="3458136"/>
            <a:ext cx="848309" cy="200055"/>
          </a:xfrm>
          <a:prstGeom prst="rect">
            <a:avLst/>
          </a:prstGeom>
          <a:noFill/>
        </p:spPr>
        <p:txBody>
          <a:bodyPr wrap="none" rtlCol="0">
            <a:spAutoFit/>
          </a:bodyPr>
          <a:lstStyle/>
          <a:p>
            <a:r>
              <a:rPr kumimoji="1" lang="en-US" altLang="ja-JP" sz="700"/>
              <a:t>10.</a:t>
            </a:r>
            <a:r>
              <a:rPr kumimoji="1" lang="ja-JP" altLang="en-US" sz="700"/>
              <a:t>搭乗員カード</a:t>
            </a:r>
            <a:endParaRPr kumimoji="1" lang="en-US" altLang="ja-JP" sz="700"/>
          </a:p>
        </p:txBody>
      </p:sp>
      <p:cxnSp>
        <p:nvCxnSpPr>
          <p:cNvPr id="109" name="直線コネクタ 108">
            <a:extLst>
              <a:ext uri="{FF2B5EF4-FFF2-40B4-BE49-F238E27FC236}">
                <a16:creationId xmlns:a16="http://schemas.microsoft.com/office/drawing/2014/main" id="{2D04B0A1-AEB4-4C5C-B4B0-2BB44C59FB27}"/>
              </a:ext>
            </a:extLst>
          </p:cNvPr>
          <p:cNvCxnSpPr>
            <a:cxnSpLocks/>
          </p:cNvCxnSpPr>
          <p:nvPr/>
        </p:nvCxnSpPr>
        <p:spPr>
          <a:xfrm flipV="1">
            <a:off x="2442099" y="3800450"/>
            <a:ext cx="455177" cy="3490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F8DCBB9-6596-42D2-A630-0A5461B3494F}"/>
              </a:ext>
            </a:extLst>
          </p:cNvPr>
          <p:cNvSpPr txBox="1"/>
          <p:nvPr/>
        </p:nvSpPr>
        <p:spPr>
          <a:xfrm>
            <a:off x="2959706" y="3735330"/>
            <a:ext cx="938077" cy="200055"/>
          </a:xfrm>
          <a:prstGeom prst="rect">
            <a:avLst/>
          </a:prstGeom>
          <a:noFill/>
        </p:spPr>
        <p:txBody>
          <a:bodyPr wrap="none" rtlCol="0">
            <a:spAutoFit/>
          </a:bodyPr>
          <a:lstStyle/>
          <a:p>
            <a:r>
              <a:rPr kumimoji="1" lang="en-US" altLang="ja-JP" sz="700"/>
              <a:t>11.</a:t>
            </a:r>
            <a:r>
              <a:rPr kumimoji="1" lang="ja-JP" altLang="en-US" sz="700"/>
              <a:t>支援兵器ボタン</a:t>
            </a:r>
            <a:endParaRPr kumimoji="1" lang="en-US" altLang="ja-JP" sz="700"/>
          </a:p>
        </p:txBody>
      </p:sp>
      <p:cxnSp>
        <p:nvCxnSpPr>
          <p:cNvPr id="111" name="直線コネクタ 110">
            <a:extLst>
              <a:ext uri="{FF2B5EF4-FFF2-40B4-BE49-F238E27FC236}">
                <a16:creationId xmlns:a16="http://schemas.microsoft.com/office/drawing/2014/main" id="{26A54C67-2BB9-4822-A840-0989730D375E}"/>
              </a:ext>
            </a:extLst>
          </p:cNvPr>
          <p:cNvCxnSpPr>
            <a:cxnSpLocks/>
            <a:endCxn id="48" idx="1"/>
          </p:cNvCxnSpPr>
          <p:nvPr/>
        </p:nvCxnSpPr>
        <p:spPr>
          <a:xfrm>
            <a:off x="2069432" y="4085945"/>
            <a:ext cx="890274" cy="8103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88573CCD-8CAC-45CA-97F3-145AC1B88CD2}"/>
              </a:ext>
            </a:extLst>
          </p:cNvPr>
          <p:cNvSpPr txBox="1"/>
          <p:nvPr/>
        </p:nvSpPr>
        <p:spPr>
          <a:xfrm>
            <a:off x="2959706" y="2737913"/>
            <a:ext cx="758541" cy="200055"/>
          </a:xfrm>
          <a:prstGeom prst="rect">
            <a:avLst/>
          </a:prstGeom>
          <a:noFill/>
        </p:spPr>
        <p:txBody>
          <a:bodyPr wrap="none" rtlCol="0">
            <a:spAutoFit/>
          </a:bodyPr>
          <a:lstStyle/>
          <a:p>
            <a:r>
              <a:rPr kumimoji="1" lang="en-US" altLang="ja-JP" sz="700"/>
              <a:t>07.</a:t>
            </a:r>
            <a:r>
              <a:rPr kumimoji="1" lang="ja-JP" altLang="en-US" sz="700"/>
              <a:t>サブ見出し</a:t>
            </a:r>
            <a:endParaRPr kumimoji="1" lang="en-US" altLang="ja-JP" sz="700"/>
          </a:p>
        </p:txBody>
      </p:sp>
    </p:spTree>
    <p:extLst>
      <p:ext uri="{BB962C8B-B14F-4D97-AF65-F5344CB8AC3E}">
        <p14:creationId xmlns:p14="http://schemas.microsoft.com/office/powerpoint/2010/main" val="422077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0CA08744-C802-437E-BD9D-2153C2283686}"/>
              </a:ext>
            </a:extLst>
          </p:cNvPr>
          <p:cNvPicPr>
            <a:picLocks noChangeAspect="1"/>
          </p:cNvPicPr>
          <p:nvPr/>
        </p:nvPicPr>
        <p:blipFill>
          <a:blip r:embed="rId2"/>
          <a:stretch>
            <a:fillRect/>
          </a:stretch>
        </p:blipFill>
        <p:spPr>
          <a:xfrm>
            <a:off x="741160" y="908768"/>
            <a:ext cx="2019252" cy="358131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946640" cy="276999"/>
          </a:xfrm>
          <a:prstGeom prst="rect">
            <a:avLst/>
          </a:prstGeom>
          <a:noFill/>
        </p:spPr>
        <p:txBody>
          <a:bodyPr wrap="none" rtlCol="0">
            <a:spAutoFit/>
          </a:bodyPr>
          <a:lstStyle/>
          <a:p>
            <a:r>
              <a:rPr kumimoji="1" lang="ja-JP" altLang="en-US" sz="1200" b="1" dirty="0"/>
              <a:t>○部隊編成画面（</a:t>
            </a:r>
            <a:r>
              <a:rPr kumimoji="1" lang="en-US" altLang="ja-JP" sz="1200" b="1" dirty="0"/>
              <a:t>3/4</a:t>
            </a:r>
            <a:r>
              <a:rPr kumimoji="1" lang="ja-JP" altLang="en-US" sz="1200" b="1" dirty="0"/>
              <a:t>）</a:t>
            </a:r>
            <a:r>
              <a:rPr kumimoji="1" lang="ja-JP" altLang="en-US" sz="1200" b="1" dirty="0">
                <a:solidFill>
                  <a:srgbClr val="FF0000"/>
                </a:solidFill>
              </a:rPr>
              <a:t> </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04657" y="868562"/>
            <a:ext cx="825867" cy="246221"/>
          </a:xfrm>
          <a:prstGeom prst="rect">
            <a:avLst/>
          </a:prstGeom>
          <a:noFill/>
        </p:spPr>
        <p:txBody>
          <a:bodyPr wrap="none" rtlCol="0">
            <a:spAutoFit/>
          </a:bodyPr>
          <a:lstStyle/>
          <a:p>
            <a:r>
              <a:rPr kumimoji="1" lang="ja-JP" altLang="en-US" sz="1000" b="1"/>
              <a:t>・類似画面</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163778591"/>
              </p:ext>
            </p:extLst>
          </p:nvPr>
        </p:nvGraphicFramePr>
        <p:xfrm>
          <a:off x="3289350" y="1835288"/>
          <a:ext cx="4245610" cy="19507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dirty="0"/>
                        <a:t>キャラアイコンタップ</a:t>
                      </a:r>
                      <a:endParaRPr kumimoji="1" lang="en-US" altLang="ja-JP" sz="1000" dirty="0"/>
                    </a:p>
                  </a:txBody>
                  <a:tcPr>
                    <a:solidFill>
                      <a:schemeClr val="bg1"/>
                    </a:solidFill>
                  </a:tcPr>
                </a:tc>
                <a:tc>
                  <a:txBody>
                    <a:bodyPr/>
                    <a:lstStyle/>
                    <a:p>
                      <a:r>
                        <a:rPr kumimoji="1" lang="ja-JP" altLang="en-US" sz="1000"/>
                        <a:t>部隊キャラ選択画面（単体）に遷移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dirty="0"/>
                        <a:t>キャラアイコン長押し</a:t>
                      </a:r>
                      <a:endParaRPr kumimoji="1" lang="en-US" altLang="ja-JP" sz="1000" dirty="0"/>
                    </a:p>
                  </a:txBody>
                  <a:tcPr>
                    <a:solidFill>
                      <a:schemeClr val="bg1"/>
                    </a:solidFill>
                  </a:tcPr>
                </a:tc>
                <a:tc>
                  <a:txBody>
                    <a:bodyPr/>
                    <a:lstStyle/>
                    <a:p>
                      <a:r>
                        <a:rPr kumimoji="1" lang="ja-JP" altLang="en-US" sz="1000" dirty="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編成ボタンタップ</a:t>
                      </a:r>
                    </a:p>
                  </a:txBody>
                  <a:tcPr>
                    <a:solidFill>
                      <a:schemeClr val="bg1"/>
                    </a:solidFill>
                  </a:tcPr>
                </a:tc>
                <a:tc>
                  <a:txBody>
                    <a:bodyPr/>
                    <a:lstStyle/>
                    <a:p>
                      <a:r>
                        <a:rPr kumimoji="1" lang="ja-JP" altLang="en-US" sz="1000"/>
                        <a:t>部隊キャラ選択画面（まとめ）に遷移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支援兵器ボタンタップ</a:t>
                      </a:r>
                    </a:p>
                  </a:txBody>
                  <a:tcPr>
                    <a:solidFill>
                      <a:schemeClr val="bg1"/>
                    </a:solidFill>
                  </a:tcPr>
                </a:tc>
                <a:tc>
                  <a:txBody>
                    <a:bodyPr/>
                    <a:lstStyle/>
                    <a:p>
                      <a:r>
                        <a:rPr kumimoji="1" lang="ja-JP" altLang="en-US" sz="1000"/>
                        <a:t>支援兵器セット画面に遷移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師団兵器ボタンタップ</a:t>
                      </a:r>
                    </a:p>
                  </a:txBody>
                  <a:tcPr>
                    <a:solidFill>
                      <a:schemeClr val="bg1"/>
                    </a:solidFill>
                  </a:tcPr>
                </a:tc>
                <a:tc>
                  <a:txBody>
                    <a:bodyPr/>
                    <a:lstStyle/>
                    <a:p>
                      <a:r>
                        <a:rPr kumimoji="1" lang="ja-JP" altLang="en-US" sz="1000"/>
                        <a:t>師団兵器セット画面に遷移</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dirty="0"/>
                        <a:t>設定を決定して前にもどる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79" name="テキスト ボックス 78">
            <a:extLst>
              <a:ext uri="{FF2B5EF4-FFF2-40B4-BE49-F238E27FC236}">
                <a16:creationId xmlns:a16="http://schemas.microsoft.com/office/drawing/2014/main" id="{909BC5D4-0F06-44E2-A2E0-7274EA1BB092}"/>
              </a:ext>
            </a:extLst>
          </p:cNvPr>
          <p:cNvSpPr txBox="1"/>
          <p:nvPr/>
        </p:nvSpPr>
        <p:spPr>
          <a:xfrm>
            <a:off x="3197100" y="1113393"/>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のＴＲカード選択画面と同一の画面となる。</a:t>
            </a:r>
            <a:endParaRPr kumimoji="1" lang="en-US" altLang="ja-JP" sz="1000"/>
          </a:p>
        </p:txBody>
      </p:sp>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1467347"/>
            <a:ext cx="1715534" cy="246221"/>
          </a:xfrm>
          <a:prstGeom prst="rect">
            <a:avLst/>
          </a:prstGeom>
          <a:noFill/>
        </p:spPr>
        <p:txBody>
          <a:bodyPr wrap="none" rtlCol="0">
            <a:spAutoFit/>
          </a:bodyPr>
          <a:lstStyle/>
          <a:p>
            <a:r>
              <a:rPr kumimoji="1" lang="ja-JP" altLang="en-US" sz="1000" b="1" dirty="0"/>
              <a:t>・操作</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017842"/>
            <a:ext cx="2428870" cy="246221"/>
          </a:xfrm>
          <a:prstGeom prst="rect">
            <a:avLst/>
          </a:prstGeom>
          <a:noFill/>
        </p:spPr>
        <p:txBody>
          <a:bodyPr wrap="none" rtlCol="0">
            <a:spAutoFit/>
          </a:bodyPr>
          <a:lstStyle/>
          <a:p>
            <a:r>
              <a:rPr kumimoji="1" lang="ja-JP" altLang="en-US" sz="1000" b="1" dirty="0"/>
              <a:t>・もどるボタン挙動</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03383"/>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2.xml><?xml version="1.0" encoding="utf-8"?>
<ds:datastoreItem xmlns:ds="http://schemas.openxmlformats.org/officeDocument/2006/customXml" ds:itemID="{60763F1C-4B40-44E0-BB8C-43264326B560}">
  <ds:schemaRefs>
    <ds:schemaRef ds:uri="http://purl.org/dc/terms/"/>
    <ds:schemaRef ds:uri="http://schemas.openxmlformats.org/package/2006/metadata/core-properties"/>
    <ds:schemaRef ds:uri="http://purl.org/dc/dcmitype/"/>
    <ds:schemaRef ds:uri="0296febf-2773-4faf-ae76-6dee2362d0db"/>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35</TotalTime>
  <Words>5419</Words>
  <Application>Microsoft Office PowerPoint</Application>
  <PresentationFormat>画面に合わせる (4:3)</PresentationFormat>
  <Paragraphs>896</Paragraphs>
  <Slides>29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メイリオ</vt:lpstr>
      <vt:lpstr>Bahnschrift Condensed</vt:lpstr>
      <vt:lpstr>Century Gothic</vt:lpstr>
      <vt:lpstr>Arial</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cp:revision>
  <dcterms:created xsi:type="dcterms:W3CDTF">2019-06-27T02:30:15Z</dcterms:created>
  <dcterms:modified xsi:type="dcterms:W3CDTF">2019-11-29T10:39:06Z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